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016" r:id="rId5"/>
    <p:sldMasterId id="2147484049" r:id="rId6"/>
  </p:sldMasterIdLst>
  <p:notesMasterIdLst>
    <p:notesMasterId r:id="rId34"/>
  </p:notesMasterIdLst>
  <p:handoutMasterIdLst>
    <p:handoutMasterId r:id="rId35"/>
  </p:handoutMasterIdLst>
  <p:sldIdLst>
    <p:sldId id="292" r:id="rId7"/>
    <p:sldId id="290" r:id="rId8"/>
    <p:sldId id="259" r:id="rId9"/>
    <p:sldId id="696" r:id="rId10"/>
    <p:sldId id="320" r:id="rId11"/>
    <p:sldId id="702" r:id="rId12"/>
    <p:sldId id="695" r:id="rId13"/>
    <p:sldId id="701" r:id="rId14"/>
    <p:sldId id="698" r:id="rId15"/>
    <p:sldId id="703" r:id="rId16"/>
    <p:sldId id="260" r:id="rId17"/>
    <p:sldId id="261" r:id="rId18"/>
    <p:sldId id="287" r:id="rId19"/>
    <p:sldId id="323" r:id="rId20"/>
    <p:sldId id="324" r:id="rId21"/>
    <p:sldId id="325" r:id="rId22"/>
    <p:sldId id="326" r:id="rId23"/>
    <p:sldId id="327" r:id="rId24"/>
    <p:sldId id="328" r:id="rId25"/>
    <p:sldId id="270" r:id="rId26"/>
    <p:sldId id="302" r:id="rId27"/>
    <p:sldId id="329" r:id="rId28"/>
    <p:sldId id="298" r:id="rId29"/>
    <p:sldId id="299" r:id="rId30"/>
    <p:sldId id="705" r:id="rId31"/>
    <p:sldId id="706" r:id="rId32"/>
    <p:sldId id="333" r:id="rId33"/>
  </p:sldIdLst>
  <p:sldSz cx="12192000" cy="6858000"/>
  <p:notesSz cx="7077075" cy="8412163"/>
  <p:custDataLst>
    <p:tags r:id="rId3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302">
          <p15:clr>
            <a:srgbClr val="A4A3A4"/>
          </p15:clr>
        </p15:guide>
        <p15:guide id="3" pos="73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0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B00"/>
    <a:srgbClr val="F1352B"/>
    <a:srgbClr val="6E27C5"/>
    <a:srgbClr val="01C1D6"/>
    <a:srgbClr val="5B5D62"/>
    <a:srgbClr val="E2E2E2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78337" autoAdjust="0"/>
  </p:normalViewPr>
  <p:slideViewPr>
    <p:cSldViewPr>
      <p:cViewPr varScale="1">
        <p:scale>
          <a:sx n="64" d="100"/>
          <a:sy n="64" d="100"/>
        </p:scale>
        <p:origin x="1454" y="72"/>
      </p:cViewPr>
      <p:guideLst>
        <p:guide orient="horz" pos="1117"/>
        <p:guide pos="302"/>
        <p:guide pos="73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12" y="52"/>
      </p:cViewPr>
      <p:guideLst>
        <p:guide orient="horz" pos="2650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835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220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 panose="02040502050405020303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220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Georgia" panose="02040502050405020303" pitchFamily="18" charset="0"/>
                <a:cs typeface="+mn-cs"/>
              </a:defRPr>
            </a:lvl1pPr>
          </a:lstStyle>
          <a:p>
            <a:pPr>
              <a:defRPr/>
            </a:pPr>
            <a:fld id="{648B6D3C-2642-4898-84EF-B00D31BE9235}" type="datetimeFigureOut">
              <a:rPr lang="en-GB"/>
              <a:pPr>
                <a:defRPr/>
              </a:pPr>
              <a:t>20/05/2026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050925"/>
            <a:ext cx="5048250" cy="2840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048354"/>
            <a:ext cx="5661660" cy="33122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990095"/>
            <a:ext cx="3066733" cy="422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 panose="02040502050405020303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7990095"/>
            <a:ext cx="3066733" cy="422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Georgia" panose="02040502050405020303" pitchFamily="18" charset="0"/>
                <a:cs typeface="+mn-cs"/>
              </a:defRPr>
            </a:lvl1pPr>
          </a:lstStyle>
          <a:p>
            <a:pPr>
              <a:defRPr/>
            </a:pPr>
            <a:fld id="{F6D6453B-1E0A-45C0-B454-F5E91A12C2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397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rawpixe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/>
              <a:t>Picture from </a:t>
            </a:r>
            <a:r>
              <a:rPr lang="en-US" b="0" dirty="0">
                <a:hlinkClick r:id="rId3"/>
              </a:rPr>
              <a:t>rawpixel.com</a:t>
            </a:r>
            <a:r>
              <a:rPr lang="en-US" b="0" dirty="0"/>
              <a:t> hosted on </a:t>
            </a:r>
            <a:r>
              <a:rPr lang="en-US" b="0" dirty="0" err="1"/>
              <a:t>Pexels</a:t>
            </a:r>
            <a:endParaRPr lang="en-US" b="0" dirty="0"/>
          </a:p>
          <a:p>
            <a:endParaRPr lang="en-US" alt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9892A-1609-4EE1-B6A0-6F0DEFC77308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/>
            <a:r>
              <a:rPr lang="en-US" altLang="en-US" b="1" dirty="0"/>
              <a:t>Bullet points appear on click</a:t>
            </a:r>
          </a:p>
          <a:p>
            <a:pPr defTabSz="931863"/>
            <a:endParaRPr lang="en-US" altLang="en-US" dirty="0"/>
          </a:p>
          <a:p>
            <a:pPr defTabSz="931863"/>
            <a:r>
              <a:rPr lang="en-US" altLang="en-US" dirty="0"/>
              <a:t>Building rapport so you do not need to ask, they offer</a:t>
            </a:r>
          </a:p>
          <a:p>
            <a:pPr defTabSz="931863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5E86A-7EFB-49E1-BB15-810856958A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615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AC285-5781-4B4F-BAFC-A543D21473D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981566-8476-408E-B039-756B0540E6C3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SECOND SHAPE ANIMATED AND APPEARS ON CLICK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F53044-7E03-4755-962E-5CEAC7F7E167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Good brainstorming slide for audience to add their ideas</a:t>
            </a:r>
          </a:p>
          <a:p>
            <a:pPr lvl="1">
              <a:buFontTx/>
              <a:buChar char="•"/>
            </a:pPr>
            <a:endParaRPr lang="en-US" altLang="en-US" sz="2000"/>
          </a:p>
          <a:p>
            <a:pPr lvl="1">
              <a:buFontTx/>
              <a:buChar char="•"/>
            </a:pPr>
            <a:r>
              <a:rPr lang="en-US" altLang="en-US" sz="2000"/>
              <a:t>New business?</a:t>
            </a:r>
          </a:p>
          <a:p>
            <a:pPr lvl="1">
              <a:buFontTx/>
              <a:buChar char="•"/>
            </a:pPr>
            <a:endParaRPr lang="en-US" altLang="en-US" sz="2000"/>
          </a:p>
          <a:p>
            <a:pPr lvl="1">
              <a:buFontTx/>
              <a:buChar char="•"/>
            </a:pPr>
            <a:r>
              <a:rPr lang="en-US" altLang="en-US" sz="2000"/>
              <a:t>How did the business come to your office?</a:t>
            </a:r>
          </a:p>
          <a:p>
            <a:pPr lvl="1">
              <a:buFontTx/>
              <a:buChar char="•"/>
            </a:pPr>
            <a:endParaRPr lang="en-US" altLang="en-US" sz="2000"/>
          </a:p>
          <a:p>
            <a:pPr lvl="1">
              <a:buFontTx/>
              <a:buChar char="•"/>
            </a:pPr>
            <a:r>
              <a:rPr lang="en-US" altLang="en-US" sz="2000"/>
              <a:t>What is the client relationship to the agency/producer etc. ?</a:t>
            </a:r>
          </a:p>
          <a:p>
            <a:pPr lvl="1">
              <a:buFontTx/>
              <a:buChar char="•"/>
            </a:pPr>
            <a:endParaRPr lang="en-US" altLang="en-US" sz="2000"/>
          </a:p>
          <a:p>
            <a:pPr lvl="1">
              <a:buFontTx/>
              <a:buChar char="•"/>
            </a:pPr>
            <a:r>
              <a:rPr lang="en-US" altLang="en-US" sz="2000"/>
              <a:t>Is the account related to other business CL or other PL accounts?</a:t>
            </a:r>
          </a:p>
          <a:p>
            <a:pPr lvl="1">
              <a:buFontTx/>
              <a:buChar char="•"/>
            </a:pPr>
            <a:endParaRPr lang="en-US" altLang="en-US" sz="2000"/>
          </a:p>
          <a:p>
            <a:pPr lvl="1">
              <a:buFontTx/>
              <a:buChar char="•"/>
            </a:pPr>
            <a:r>
              <a:rPr lang="en-US" altLang="en-US" sz="2000"/>
              <a:t>Why is the account being marketed, other than price?</a:t>
            </a:r>
          </a:p>
          <a:p>
            <a:pPr lvl="1">
              <a:buFontTx/>
              <a:buChar char="•"/>
            </a:pPr>
            <a:endParaRPr lang="en-US" altLang="en-US" sz="2000"/>
          </a:p>
          <a:p>
            <a:pPr lvl="1">
              <a:buFontTx/>
              <a:buChar char="•"/>
            </a:pPr>
            <a:r>
              <a:rPr lang="en-US" altLang="en-US" sz="2000"/>
              <a:t>What does the client like about their insurance program?</a:t>
            </a:r>
          </a:p>
          <a:p>
            <a:pPr lvl="1">
              <a:buFontTx/>
              <a:buChar char="•"/>
            </a:pPr>
            <a:endParaRPr lang="en-US" altLang="en-US" sz="2000"/>
          </a:p>
          <a:p>
            <a:pPr lvl="1">
              <a:buFontTx/>
              <a:buChar char="•"/>
            </a:pPr>
            <a:r>
              <a:rPr lang="en-US" altLang="en-US" sz="2000"/>
              <a:t>What would the client like to change about the insurance program?</a:t>
            </a:r>
          </a:p>
          <a:p>
            <a:pPr lvl="1">
              <a:buFontTx/>
              <a:buChar char="•"/>
            </a:pPr>
            <a:endParaRPr lang="en-US" altLang="en-US" sz="2000"/>
          </a:p>
          <a:p>
            <a:pPr lvl="1">
              <a:buFontTx/>
              <a:buChar char="•"/>
            </a:pPr>
            <a:r>
              <a:rPr lang="en-US" altLang="en-US" sz="2000"/>
              <a:t>What have you observed/learned about this client that would help UW underwrite this account?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F48861-AEF6-479F-8FE5-DB8F9696AF55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Painting a picture</a:t>
            </a: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4F3504-F5BC-4C76-B943-3561D26F5AD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Details</a:t>
            </a:r>
          </a:p>
          <a:p>
            <a:r>
              <a:rPr lang="en-US" altLang="en-US"/>
              <a:t>  -new business app., VAC profile, function of the PRSC, binding guidelines on @Chubb</a:t>
            </a:r>
          </a:p>
          <a:p>
            <a:r>
              <a:rPr lang="en-US" altLang="en-US"/>
              <a:t>Expectations</a:t>
            </a:r>
          </a:p>
          <a:p>
            <a:r>
              <a:rPr lang="en-US" altLang="en-US"/>
              <a:t>  -timelines, rates</a:t>
            </a:r>
          </a:p>
          <a:p>
            <a:r>
              <a:rPr lang="en-US" altLang="en-US"/>
              <a:t>Upfront</a:t>
            </a:r>
          </a:p>
          <a:p>
            <a:r>
              <a:rPr lang="en-US" altLang="en-US"/>
              <a:t>  -tell us the story</a:t>
            </a:r>
          </a:p>
          <a:p>
            <a:r>
              <a:rPr lang="en-US" altLang="en-US"/>
              <a:t>Resources</a:t>
            </a:r>
          </a:p>
          <a:p>
            <a:r>
              <a:rPr lang="en-US" altLang="en-US"/>
              <a:t>  -Risk Consulting etc.</a:t>
            </a:r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9CC0B0-415E-4ECB-A312-CEB8C9DBA23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b="1"/>
              <a:t>$25K &lt; $50K - </a:t>
            </a:r>
            <a:r>
              <a:rPr lang="en-US" altLang="en-US" sz="2000"/>
              <a:t>PLM determine when table set call are mandatory for accounts below.</a:t>
            </a:r>
          </a:p>
          <a:p>
            <a:pPr marL="358775" lvl="2"/>
            <a:r>
              <a:rPr lang="en-US" altLang="en-US" sz="1600"/>
              <a:t>UW and BDM jointly when possible make table set call to agent/broker</a:t>
            </a:r>
          </a:p>
          <a:p>
            <a:endParaRPr lang="en-US" altLang="en-US" sz="2000" b="1"/>
          </a:p>
          <a:p>
            <a:r>
              <a:rPr lang="en-US" altLang="en-US" sz="2000" b="1"/>
              <a:t>$50K &lt; $100K -</a:t>
            </a:r>
            <a:r>
              <a:rPr lang="en-US" altLang="en-US" sz="2000"/>
              <a:t> Premier Underwriter and BDM are required.  </a:t>
            </a:r>
          </a:p>
          <a:p>
            <a:pPr marL="358775" lvl="2"/>
            <a:r>
              <a:rPr lang="en-US" altLang="en-US" sz="1600"/>
              <a:t>When possible/relevant the COI Manager or Family Office Manager should also be included.</a:t>
            </a:r>
          </a:p>
          <a:p>
            <a:pPr marL="358775" lvl="2"/>
            <a:endParaRPr lang="en-US" altLang="en-US" sz="1600"/>
          </a:p>
          <a:p>
            <a:r>
              <a:rPr lang="en-US" altLang="en-US" sz="2000" b="1"/>
              <a:t>$100K &lt; $250,000 </a:t>
            </a:r>
            <a:r>
              <a:rPr lang="en-US" altLang="en-US" sz="2000"/>
              <a:t>- Premier Underwriter and BDM are required.</a:t>
            </a:r>
          </a:p>
          <a:p>
            <a:pPr marL="358775" lvl="2"/>
            <a:r>
              <a:rPr lang="en-US" altLang="en-US" sz="1600"/>
              <a:t>PLM or RVP, and RUM should be available as needed/if possible.  COI Manager or Family Office Manager should also be included when applicable.</a:t>
            </a:r>
          </a:p>
          <a:p>
            <a:pPr marL="358775" lvl="2"/>
            <a:endParaRPr lang="en-US" altLang="en-US" sz="1600"/>
          </a:p>
          <a:p>
            <a:r>
              <a:rPr lang="en-US" altLang="en-US" sz="2000" b="1"/>
              <a:t>$250K or greater </a:t>
            </a:r>
            <a:r>
              <a:rPr lang="en-US" altLang="en-US" sz="2000"/>
              <a:t>– Executive Field Underwriter (EFU), BDM and PLM/RVP are required.  </a:t>
            </a:r>
          </a:p>
          <a:p>
            <a:pPr marL="358775" lvl="2"/>
            <a:r>
              <a:rPr lang="en-US" altLang="en-US" sz="1600"/>
              <a:t>COI Manager or Family Office Manager should also be included when applicable. Team will determine if Claims, Risk Consulting or any additional senior leaders are necessary at this time.</a:t>
            </a:r>
          </a:p>
          <a:p>
            <a:pPr marL="179388" lvl="1"/>
            <a:endParaRPr lang="en-US" altLang="en-US"/>
          </a:p>
          <a:p>
            <a:pPr marL="179388" lvl="1"/>
            <a:endParaRPr lang="en-US" altLang="en-US"/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F9976D-3AD9-4B07-B7D8-4A6628AAC718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676367-3160-4099-A982-FB61D17741F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These are real claims scenarios your clients experience and many involve settlements for damages, medical costs, economic damage, physical and emotional injuries, pain and suffering.  We will be sharing 4 specific claims examples towards the end of the end of the presentation. </a:t>
            </a:r>
          </a:p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7D97D-2FAD-4953-86FB-1EEEBC522AEB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47C2E-941D-4E4E-96AC-73E186BD6A8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D6453B-1E0A-45C0-B454-F5E91A12C287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583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ACC114-4C68-4F59-A9DF-25E945F05C8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110522-C0D3-44FC-B407-D667E0BA508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What does this concept mean to you?</a:t>
            </a:r>
          </a:p>
          <a:p>
            <a:r>
              <a:rPr lang="en-US" altLang="en-US"/>
              <a:t>20 min break – stretch, bathroom, be prepared to discuss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95A71-BB51-437B-8BE7-576D6E734AB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2F9C3-E6C4-4D35-AB1D-6B61F4237B2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2F9C3-E6C4-4D35-AB1D-6B61F4237B2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92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2F9C3-E6C4-4D35-AB1D-6B61F4237B2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278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722EAA-636B-478E-A5E2-9DA2C3F75C8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D6453B-1E0A-45C0-B454-F5E91A12C28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24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/>
            <a:r>
              <a:rPr lang="en-US" altLang="en-US" b="1" dirty="0"/>
              <a:t>Bullet points appear on click</a:t>
            </a:r>
          </a:p>
          <a:p>
            <a:pPr defTabSz="931863"/>
            <a:endParaRPr lang="en-US" altLang="en-US" dirty="0"/>
          </a:p>
          <a:p>
            <a:pPr defTabSz="931863"/>
            <a:r>
              <a:rPr lang="en-US" altLang="en-US" dirty="0"/>
              <a:t>Building rapport so you do not need to ask, they offer</a:t>
            </a:r>
          </a:p>
          <a:p>
            <a:pPr defTabSz="931863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5E86A-7EFB-49E1-BB15-810856958A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714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Practice in a group or one on one</a:t>
            </a:r>
          </a:p>
          <a:p>
            <a:r>
              <a:rPr lang="en-US" altLang="en-US"/>
              <a:t>What questions did others use to obtain information</a:t>
            </a:r>
          </a:p>
          <a:p>
            <a:r>
              <a:rPr lang="en-US" altLang="en-US"/>
              <a:t>Was there anything you missed by using closed as opposed to open ended questions</a:t>
            </a:r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58B04-423C-402A-9243-D5F642E4F79A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/>
            <a:r>
              <a:rPr lang="en-US" altLang="en-US" b="1" dirty="0"/>
              <a:t>Bullet points appear on click</a:t>
            </a:r>
          </a:p>
          <a:p>
            <a:pPr defTabSz="931863"/>
            <a:endParaRPr lang="en-US" altLang="en-US" dirty="0"/>
          </a:p>
          <a:p>
            <a:pPr defTabSz="931863"/>
            <a:r>
              <a:rPr lang="en-US" altLang="en-US" dirty="0"/>
              <a:t>Building rapport so you do not need to ask, they offer</a:t>
            </a:r>
          </a:p>
          <a:p>
            <a:pPr defTabSz="931863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5E86A-7EFB-49E1-BB15-810856958A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77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Practice in a group or one on one</a:t>
            </a:r>
          </a:p>
          <a:p>
            <a:r>
              <a:rPr lang="en-US" altLang="en-US"/>
              <a:t>What questions did others use to obtain information</a:t>
            </a:r>
          </a:p>
          <a:p>
            <a:r>
              <a:rPr lang="en-US" altLang="en-US"/>
              <a:t>Was there anything you missed by using closed as opposed to open ended questions</a:t>
            </a:r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58B04-423C-402A-9243-D5F642E4F79A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39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863"/>
            <a:r>
              <a:rPr lang="en-US" altLang="en-US" b="1" dirty="0"/>
              <a:t>Bullet points appear on click</a:t>
            </a:r>
          </a:p>
          <a:p>
            <a:pPr defTabSz="931863"/>
            <a:endParaRPr lang="en-US" altLang="en-US" dirty="0"/>
          </a:p>
          <a:p>
            <a:pPr defTabSz="931863"/>
            <a:r>
              <a:rPr lang="en-US" altLang="en-US" dirty="0"/>
              <a:t>Building rapport so you do not need to ask, they offer</a:t>
            </a:r>
          </a:p>
          <a:p>
            <a:pPr defTabSz="931863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5E86A-7EFB-49E1-BB15-810856958AF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72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Practice in a group or one on one</a:t>
            </a:r>
          </a:p>
          <a:p>
            <a:r>
              <a:rPr lang="en-US" altLang="en-US"/>
              <a:t>What questions did others use to obtain information</a:t>
            </a:r>
          </a:p>
          <a:p>
            <a:r>
              <a:rPr lang="en-US" altLang="en-US"/>
              <a:t>Was there anything you missed by using closed as opposed to open ended questions</a:t>
            </a:r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58B04-423C-402A-9243-D5F642E4F79A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7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Turquoise" preserve="1" userDrawn="1">
  <p:cSld name="Titl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Chubb Publico Offic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98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7D0C22B6-3CF6-4A71-A629-C9FC0AAC7A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42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512" y="1772817"/>
            <a:ext cx="5400000" cy="4320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023" y="1772816"/>
            <a:ext cx="5400551" cy="4320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37BA5ADA-FD18-406D-AF0D-D92FE64085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75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511" y="1773240"/>
            <a:ext cx="3528000" cy="431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5997" y="1773239"/>
            <a:ext cx="3528000" cy="431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331254" y="1773239"/>
            <a:ext cx="3528000" cy="431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DE5F9A79-DB55-4D5E-93B1-BC38A5B3FE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7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21AD7494-6BA0-4440-8A09-9AF82CB934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9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5A969E34-EB8E-4C08-9780-52E6DB6297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856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Turquoise" preserve="1" userDrawn="1">
  <p:cSld name="Quot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7735A4FD-8F88-414F-8D0F-AB8B862077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013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Orange" preserve="1" userDrawn="1">
  <p:cSld name="Quot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FE3BEE95-C4AB-462A-A7E3-87AC33161A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117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Purple" preserve="1" userDrawn="1">
  <p:cSld name="Quote Purple">
    <p:bg>
      <p:bgPr>
        <a:solidFill>
          <a:srgbClr val="6E2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453F7E22-A755-4110-AC98-D0689F5B06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790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Yellow" preserve="1" userDrawn="1">
  <p:cSld name="Quote Yellow">
    <p:bg>
      <p:bgPr>
        <a:solidFill>
          <a:srgbClr val="FFB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A8F8FF43-85B5-462D-A8DA-E858C18EDC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44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Magenta" preserve="1" userDrawn="1">
  <p:cSld name="Quote Magenta">
    <p:bg>
      <p:bgPr>
        <a:solidFill>
          <a:srgbClr val="FF01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138EAF61-C2C2-4179-ACFE-D9F55FF58C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21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range" preserve="1" userDrawn="1">
  <p:cSld name="Titl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35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Dark Blue" preserve="1" userDrawn="1">
  <p:cSld name="Quote Dark Blue">
    <p:bg>
      <p:bgPr>
        <a:solidFill>
          <a:srgbClr val="150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A581F6B9-6220-4D1F-9433-8F2FB083EC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093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Red" preserve="1" userDrawn="1">
  <p:cSld name="Quote Red">
    <p:bg>
      <p:bgPr>
        <a:solidFill>
          <a:srgbClr val="F13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E4E96FC0-41C0-494D-9011-2AA4E784A2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151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Light Grey" preserve="1" userDrawn="1">
  <p:cSld name="Quote Light Grey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46551" y="1435620"/>
            <a:ext cx="5990167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B59B83A7-F6C4-42E7-B5F5-B8204BEEF9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711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Green" preserve="1" userDrawn="1">
  <p:cSld name="Quote Green">
    <p:bg>
      <p:bgPr>
        <a:solidFill>
          <a:srgbClr val="7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46551" y="1435620"/>
            <a:ext cx="5990167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B447C0B5-3931-4AF2-A01B-75012AABC9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093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Turquoise" type="blank" preserve="1">
  <p:cSld name="Closing Slid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schemeClr val="bg1"/>
                </a:solidFill>
                <a:latin typeface="+mn-lt"/>
                <a:cs typeface="+mn-cs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4095400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Orange" type="blank" preserve="1">
  <p:cSld name="Closing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schemeClr val="bg1"/>
                </a:solidFill>
                <a:latin typeface="+mn-lt"/>
                <a:cs typeface="+mn-cs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4022719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Purple" type="blank" preserve="1">
  <p:cSld name="Closing Slide Purple">
    <p:bg>
      <p:bgPr>
        <a:solidFill>
          <a:srgbClr val="6E2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schemeClr val="bg1"/>
                </a:solidFill>
                <a:latin typeface="+mn-lt"/>
                <a:cs typeface="+mn-cs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68077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Yellow" type="blank" preserve="1">
  <p:cSld name="Closing Slide Yellow">
    <p:bg>
      <p:bgPr>
        <a:solidFill>
          <a:srgbClr val="FFB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schemeClr val="bg1"/>
                </a:solidFill>
                <a:latin typeface="+mn-lt"/>
                <a:cs typeface="+mn-cs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739739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Magenta" type="blank" preserve="1">
  <p:cSld name="Closing Slide Magenta">
    <p:bg>
      <p:bgPr>
        <a:solidFill>
          <a:srgbClr val="FF01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schemeClr val="bg1"/>
                </a:solidFill>
                <a:latin typeface="+mn-lt"/>
                <a:cs typeface="+mn-cs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187803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Dark Blue" type="blank" preserve="1">
  <p:cSld name="Closing Slide Dark Blue">
    <p:bg>
      <p:bgPr>
        <a:solidFill>
          <a:srgbClr val="150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schemeClr val="bg1"/>
                </a:solidFill>
                <a:latin typeface="+mn-lt"/>
                <a:cs typeface="+mn-cs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359237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Purple" preserve="1" userDrawn="1">
  <p:cSld name="Title Purple">
    <p:bg>
      <p:bgPr>
        <a:solidFill>
          <a:srgbClr val="6E2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4" y="3838563"/>
            <a:ext cx="8609610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71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Red" type="blank" preserve="1">
  <p:cSld name="Closing Slide Red">
    <p:bg>
      <p:bgPr>
        <a:solidFill>
          <a:srgbClr val="F13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schemeClr val="bg1"/>
                </a:solidFill>
                <a:latin typeface="+mn-lt"/>
                <a:cs typeface="+mn-cs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4238447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Light Grey" type="blank" preserve="1">
  <p:cSld name="Closing Slide Light Grey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schemeClr val="bg1"/>
                </a:solidFill>
                <a:latin typeface="+mn-lt"/>
                <a:cs typeface="+mn-cs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2240758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Green" type="blank" preserve="1">
  <p:cSld name="Closing Slide Green">
    <p:bg>
      <p:bgPr>
        <a:solidFill>
          <a:srgbClr val="7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schemeClr val="bg1"/>
                </a:solidFill>
                <a:latin typeface="+mn-lt"/>
                <a:cs typeface="+mn-cs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2144942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Turquoise" preserve="1" userDrawn="1">
  <p:cSld name="Titl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Chubb Publico Offic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187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range" preserve="1" userDrawn="1">
  <p:cSld name="Titl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396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Purple" preserve="1" userDrawn="1">
  <p:cSld name="Title Purple">
    <p:bg>
      <p:bgPr>
        <a:solidFill>
          <a:srgbClr val="6E2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4" y="3838563"/>
            <a:ext cx="8609610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560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Yellow" preserve="1" userDrawn="1">
  <p:cSld name="Title Yellow">
    <p:bg>
      <p:bgPr>
        <a:solidFill>
          <a:srgbClr val="FFB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4" y="3838563"/>
            <a:ext cx="8609612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171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Magenta" preserve="1" userDrawn="1">
  <p:cSld name="Title Magenta">
    <p:bg>
      <p:bgPr>
        <a:solidFill>
          <a:srgbClr val="FF01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761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Dark Blue" preserve="1" userDrawn="1">
  <p:cSld name="Title Dark Blue">
    <p:bg>
      <p:bgPr>
        <a:solidFill>
          <a:srgbClr val="150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4" y="3838563"/>
            <a:ext cx="8609612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158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Red" preserve="1" userDrawn="1">
  <p:cSld name="Title Red">
    <p:bg>
      <p:bgPr>
        <a:solidFill>
          <a:srgbClr val="F13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4" y="3838563"/>
            <a:ext cx="8609612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76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Yellow" preserve="1" userDrawn="1">
  <p:cSld name="Title Yellow">
    <p:bg>
      <p:bgPr>
        <a:solidFill>
          <a:srgbClr val="FFB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4" y="3838563"/>
            <a:ext cx="8609612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551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Light Gray" preserve="1" userDrawn="1">
  <p:cSld name="Title Light Gray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125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Green" preserve="1" userDrawn="1">
  <p:cSld name="Title Green">
    <p:bg>
      <p:bgPr>
        <a:solidFill>
          <a:srgbClr val="7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556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49287172-A430-4224-8881-A8898AB384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255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512" y="1772817"/>
            <a:ext cx="5400000" cy="4320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023" y="1772816"/>
            <a:ext cx="5400551" cy="4320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5960A279-C52D-4DB0-9AA4-DBD0A4B67E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332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511" y="1773240"/>
            <a:ext cx="3528000" cy="431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5997" y="1773239"/>
            <a:ext cx="3528000" cy="431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331254" y="1773239"/>
            <a:ext cx="3528000" cy="431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68649CAC-24D5-499B-920E-9F7C0178EA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041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2C16750E-3782-43BF-BEF8-0E695642F5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239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A4BB9C66-C2F3-46DA-B9AA-726D6F1BD9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540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Turquoise" preserve="1" userDrawn="1">
  <p:cSld name="Quot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25059BC2-C4E2-453A-BA91-512DEB37D5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895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Orange" preserve="1" userDrawn="1">
  <p:cSld name="Quot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ABA17AA1-7D33-4639-BF89-F6FC906911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347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Purple" preserve="1" userDrawn="1">
  <p:cSld name="Quote Purple">
    <p:bg>
      <p:bgPr>
        <a:solidFill>
          <a:srgbClr val="6E2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10E6A18B-E800-49D7-A578-026D80F90A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41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Magenta" preserve="1" userDrawn="1">
  <p:cSld name="Title Magenta">
    <p:bg>
      <p:bgPr>
        <a:solidFill>
          <a:srgbClr val="FF01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4925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Yellow" preserve="1" userDrawn="1">
  <p:cSld name="Quote Yellow">
    <p:bg>
      <p:bgPr>
        <a:solidFill>
          <a:srgbClr val="FFB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57A00AC7-8BA0-48DA-807F-8F7502503D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198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Magenta" preserve="1" userDrawn="1">
  <p:cSld name="Quote Magenta">
    <p:bg>
      <p:bgPr>
        <a:solidFill>
          <a:srgbClr val="FF01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766EC156-64DF-4609-82B9-1BE0B0D26F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855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Dark Blue" preserve="1" userDrawn="1">
  <p:cSld name="Quote Dark Blue">
    <p:bg>
      <p:bgPr>
        <a:solidFill>
          <a:srgbClr val="150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FE8F1EB0-23FF-4207-8DB9-2B646FCB68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437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Red" preserve="1" userDrawn="1">
  <p:cSld name="Quote Red">
    <p:bg>
      <p:bgPr>
        <a:solidFill>
          <a:srgbClr val="F13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54FC3688-9055-45D1-863C-F0AE3804DB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064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Light Grey" preserve="1" userDrawn="1">
  <p:cSld name="Quote Light Grey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46551" y="1435620"/>
            <a:ext cx="5990167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ABE26352-5FA2-4E40-8EAE-52E9B7F162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518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Green" preserve="1" userDrawn="1">
  <p:cSld name="Quote Green">
    <p:bg>
      <p:bgPr>
        <a:solidFill>
          <a:srgbClr val="7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46551" y="1435620"/>
            <a:ext cx="5990167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5E0E498C-6545-40D2-B28C-6EB00C3AAD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832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Turquoise" type="blank" preserve="1">
  <p:cSld name="Closing Slid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37572259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Orange" type="blank" preserve="1">
  <p:cSld name="Closing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974934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Purple" type="blank" preserve="1">
  <p:cSld name="Closing Slide Purple">
    <p:bg>
      <p:bgPr>
        <a:solidFill>
          <a:srgbClr val="6E2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19254860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Yellow" type="blank" preserve="1">
  <p:cSld name="Closing Slide Yellow">
    <p:bg>
      <p:bgPr>
        <a:solidFill>
          <a:srgbClr val="FFB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68750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Dark Blue" preserve="1" userDrawn="1">
  <p:cSld name="Title Dark Blue">
    <p:bg>
      <p:bgPr>
        <a:solidFill>
          <a:srgbClr val="150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4" y="3838563"/>
            <a:ext cx="8609612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4171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Magenta" type="blank" preserve="1">
  <p:cSld name="Closing Slide Magenta">
    <p:bg>
      <p:bgPr>
        <a:solidFill>
          <a:srgbClr val="FF01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30921179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Dark Blue" type="blank" preserve="1">
  <p:cSld name="Closing Slide Dark Blue">
    <p:bg>
      <p:bgPr>
        <a:solidFill>
          <a:srgbClr val="150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38366702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Red" type="blank" preserve="1">
  <p:cSld name="Closing Slide Red">
    <p:bg>
      <p:bgPr>
        <a:solidFill>
          <a:srgbClr val="F13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6942081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Light Grey" type="blank" preserve="1">
  <p:cSld name="Closing Slide Light Grey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1074463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Green" type="blank" preserve="1">
  <p:cSld name="Closing Slide Green">
    <p:bg>
      <p:bgPr>
        <a:solidFill>
          <a:srgbClr val="7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3141180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Turquoise" preserve="1" userDrawn="1">
  <p:cSld name="Titl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  <a:latin typeface="Chubb Publico Offic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  <a:latin typeface="Chubb Publico Offic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4462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range" preserve="1" userDrawn="1">
  <p:cSld name="Titl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4243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Purple" preserve="1" userDrawn="1">
  <p:cSld name="Title Purple">
    <p:bg>
      <p:bgPr>
        <a:solidFill>
          <a:srgbClr val="6E2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4" y="3838563"/>
            <a:ext cx="8609610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063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Yellow" preserve="1" userDrawn="1">
  <p:cSld name="Title Yellow">
    <p:bg>
      <p:bgPr>
        <a:solidFill>
          <a:srgbClr val="FFB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4" y="3838563"/>
            <a:ext cx="8609612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994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Magenta" preserve="1" userDrawn="1">
  <p:cSld name="Title Magenta">
    <p:bg>
      <p:bgPr>
        <a:solidFill>
          <a:srgbClr val="FF01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38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Red" preserve="1" userDrawn="1">
  <p:cSld name="Title Red">
    <p:bg>
      <p:bgPr>
        <a:solidFill>
          <a:srgbClr val="F13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4" y="3838563"/>
            <a:ext cx="8609612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8045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Dark Blue" preserve="1" userDrawn="1">
  <p:cSld name="Title Dark Blue">
    <p:bg>
      <p:bgPr>
        <a:solidFill>
          <a:srgbClr val="150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4" y="3838563"/>
            <a:ext cx="8609612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0380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Red" preserve="1" userDrawn="1">
  <p:cSld name="Title Red">
    <p:bg>
      <p:bgPr>
        <a:solidFill>
          <a:srgbClr val="F13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4" y="3838563"/>
            <a:ext cx="8609612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3688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Light Gray" preserve="1" userDrawn="1">
  <p:cSld name="Title Light Gray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1916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Green" preserve="1" userDrawn="1">
  <p:cSld name="Title Green">
    <p:bg>
      <p:bgPr>
        <a:solidFill>
          <a:srgbClr val="7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981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D8CB413B-3385-4291-97C5-879B5ABD7A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380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512" y="1772817"/>
            <a:ext cx="5400000" cy="4320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023" y="1772816"/>
            <a:ext cx="5400551" cy="4320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5DEF4F7C-9C49-4E78-AF12-41C4180990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3659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511" y="1773240"/>
            <a:ext cx="3528000" cy="431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5997" y="1773239"/>
            <a:ext cx="3528000" cy="431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331254" y="1773239"/>
            <a:ext cx="3528000" cy="4319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D7EF52E1-44C6-4821-B4F6-EBC1C7C5DA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137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FBC63C8F-4C99-4235-9966-4AD52A1723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1178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hubb Publico Office" pitchFamily="2" charset="0"/>
              </a:defRPr>
            </a:lvl1pPr>
          </a:lstStyle>
          <a:p>
            <a:pPr>
              <a:defRPr/>
            </a:pPr>
            <a:fld id="{047F8DEE-0E58-4060-9E06-BB9D74E8F3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8249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Turquoise" preserve="1" userDrawn="1">
  <p:cSld name="Quot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5B596FC4-A4AE-4D1D-A043-D50873D2B5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11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Light Gray" preserve="1" userDrawn="1">
  <p:cSld name="Title Light Gray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8725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Orange" preserve="1" userDrawn="1">
  <p:cSld name="Quot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19B48C68-51A3-4690-AA49-EA9BEBECBE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8888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Purple" preserve="1" userDrawn="1">
  <p:cSld name="Quote Purple">
    <p:bg>
      <p:bgPr>
        <a:solidFill>
          <a:srgbClr val="6E2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B10B00BC-B8AC-4994-A341-C5B457452E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3639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Yellow" preserve="1" userDrawn="1">
  <p:cSld name="Quote Yellow">
    <p:bg>
      <p:bgPr>
        <a:solidFill>
          <a:srgbClr val="FFB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943AA82E-FCA7-4DAA-998A-175EADE0E8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6043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Magenta" preserve="1" userDrawn="1">
  <p:cSld name="Quote Magenta">
    <p:bg>
      <p:bgPr>
        <a:solidFill>
          <a:srgbClr val="FF01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787F50BC-9AB6-41B7-AA52-E65223E003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5172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Dark Blue" preserve="1" userDrawn="1">
  <p:cSld name="Quote Dark Blue">
    <p:bg>
      <p:bgPr>
        <a:solidFill>
          <a:srgbClr val="150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5CACF75D-DB16-49D2-911D-98270B5CE8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255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Red" preserve="1" userDrawn="1">
  <p:cSld name="Quote Red">
    <p:bg>
      <p:bgPr>
        <a:solidFill>
          <a:srgbClr val="F13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109913" y="1435620"/>
            <a:ext cx="7522591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9D311246-1FBC-4378-A099-EC13218E2C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8040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Light Grey" preserve="1" userDrawn="1">
  <p:cSld name="Quote Light Grey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46551" y="1435620"/>
            <a:ext cx="5990167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6DE2E85C-7032-4B52-9AA0-7694E3601D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1842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Green" preserve="1" userDrawn="1">
  <p:cSld name="Quote Green">
    <p:bg>
      <p:bgPr>
        <a:solidFill>
          <a:srgbClr val="7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74663" y="517525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6456363"/>
            <a:ext cx="124777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46551" y="1435620"/>
            <a:ext cx="5990167" cy="3371056"/>
          </a:xfrm>
        </p:spPr>
        <p:txBody>
          <a:bodyPr anchor="b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2200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Chubb Publico Office" pitchFamily="2" charset="0"/>
              </a:defRPr>
            </a:lvl1pPr>
          </a:lstStyle>
          <a:p>
            <a:pPr>
              <a:defRPr/>
            </a:pPr>
            <a:fld id="{E84985E5-BF48-4935-AB89-4A5B4890C6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106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Turquoise" type="blank" preserve="1">
  <p:cSld name="Closing Slide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2428806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Orange" type="blank" preserve="1">
  <p:cSld name="Closing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368099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Green" preserve="1" userDrawn="1">
  <p:cSld name="Title Green">
    <p:bg>
      <p:bgPr>
        <a:solidFill>
          <a:srgbClr val="7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79425" y="517525"/>
            <a:ext cx="11233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4663" y="3457575"/>
            <a:ext cx="153035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963" y="1084888"/>
            <a:ext cx="8609611" cy="2615592"/>
          </a:xfr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963" y="3838563"/>
            <a:ext cx="8609611" cy="1468760"/>
          </a:xfr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970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Purple" type="blank" preserve="1">
  <p:cSld name="Closing Slide Purple">
    <p:bg>
      <p:bgPr>
        <a:solidFill>
          <a:srgbClr val="6E27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41278510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Yellow" type="blank" preserve="1">
  <p:cSld name="Closing Slide Yellow">
    <p:bg>
      <p:bgPr>
        <a:solidFill>
          <a:srgbClr val="FFB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30938526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Magenta" type="blank" preserve="1">
  <p:cSld name="Closing Slide Magenta">
    <p:bg>
      <p:bgPr>
        <a:solidFill>
          <a:srgbClr val="FF01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15824632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Dark Blue" type="blank" preserve="1">
  <p:cSld name="Closing Slide Dark Blue">
    <p:bg>
      <p:bgPr>
        <a:solidFill>
          <a:srgbClr val="150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34218476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Red" type="blank" preserve="1">
  <p:cSld name="Closing Slide Red">
    <p:bg>
      <p:bgPr>
        <a:solidFill>
          <a:srgbClr val="F13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39061585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Light Grey" type="blank" preserve="1">
  <p:cSld name="Closing Slide Light Grey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26133779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Green" type="blank" preserve="1">
  <p:cSld name="Closing Slide Green">
    <p:bg>
      <p:bgPr>
        <a:solidFill>
          <a:srgbClr val="7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 userDrawn="1"/>
        </p:nvSpPr>
        <p:spPr>
          <a:xfrm>
            <a:off x="468313" y="3270250"/>
            <a:ext cx="3167062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50" dirty="0">
                <a:solidFill>
                  <a:prstClr val="white"/>
                </a:solidFill>
                <a:latin typeface="Georgia"/>
                <a:cs typeface="Arial" pitchFamily="34" charset="0"/>
              </a:rPr>
              <a:t>Chubb. Insured.</a:t>
            </a:r>
          </a:p>
        </p:txBody>
      </p:sp>
    </p:spTree>
    <p:extLst>
      <p:ext uri="{BB962C8B-B14F-4D97-AF65-F5344CB8AC3E}">
        <p14:creationId xmlns:p14="http://schemas.microsoft.com/office/powerpoint/2010/main" val="231438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tags" Target="../tags/tag21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34" Type="http://schemas.openxmlformats.org/officeDocument/2006/relationships/tags" Target="../tags/tag40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76250" y="231775"/>
            <a:ext cx="112363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</a:t>
            </a:r>
            <a:br>
              <a:rPr lang="en-GB" altLang="en-US"/>
            </a:br>
            <a:r>
              <a:rPr lang="en-GB" altLang="en-US"/>
              <a:t>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9425" y="1089025"/>
            <a:ext cx="1123315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3563" y="6453188"/>
            <a:ext cx="7961312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i="1">
                <a:solidFill>
                  <a:schemeClr val="tx1"/>
                </a:solidFill>
                <a:latin typeface="Chubb Publico Text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4875" y="6453188"/>
            <a:ext cx="647700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Chubb Publico Text" pitchFamily="18" charset="0"/>
                <a:cs typeface="+mn-cs"/>
              </a:defRPr>
            </a:lvl1pPr>
          </a:lstStyle>
          <a:p>
            <a:pPr>
              <a:defRPr/>
            </a:pPr>
            <a:fld id="{A407A73B-B052-44B6-979A-7860AD5A7A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3"/>
          <p:cNvPicPr>
            <a:picLocks/>
          </p:cNvPicPr>
          <p:nvPr>
            <p:custDataLst>
              <p:tags r:id="rId3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454775"/>
            <a:ext cx="125412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  <p:sldLayoutId id="2147484384" r:id="rId15"/>
    <p:sldLayoutId id="2147484385" r:id="rId16"/>
    <p:sldLayoutId id="2147484386" r:id="rId17"/>
    <p:sldLayoutId id="2147484387" r:id="rId18"/>
    <p:sldLayoutId id="2147484388" r:id="rId19"/>
    <p:sldLayoutId id="2147484389" r:id="rId20"/>
    <p:sldLayoutId id="2147484390" r:id="rId21"/>
    <p:sldLayoutId id="2147484391" r:id="rId22"/>
    <p:sldLayoutId id="2147484392" r:id="rId23"/>
    <p:sldLayoutId id="2147484393" r:id="rId24"/>
    <p:sldLayoutId id="2147484394" r:id="rId25"/>
    <p:sldLayoutId id="2147484395" r:id="rId26"/>
    <p:sldLayoutId id="2147484396" r:id="rId27"/>
    <p:sldLayoutId id="2147484397" r:id="rId28"/>
    <p:sldLayoutId id="2147484398" r:id="rId29"/>
    <p:sldLayoutId id="2147484399" r:id="rId30"/>
    <p:sldLayoutId id="2147484400" r:id="rId31"/>
    <p:sldLayoutId id="2147484401" r:id="rId32"/>
  </p:sldLayoutIdLst>
  <p:hf hdr="0" ftr="0" dt="0"/>
  <p:txStyles>
    <p:titleStyle>
      <a:lvl1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Chubb Publico Office" pitchFamily="2" charset="0"/>
          <a:ea typeface="+mj-ea"/>
          <a:cs typeface="+mj-cs"/>
        </a:defRPr>
      </a:lvl1pPr>
      <a:lvl2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2pPr>
      <a:lvl3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3pPr>
      <a:lvl4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4pPr>
      <a:lvl5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9pPr>
    </p:titleStyle>
    <p:bodyStyle>
      <a:lvl1pPr marL="179388" indent="-179388" algn="l" rtl="0" eaLnBrk="0" fontAlgn="base" hangingPunct="0">
        <a:lnSpc>
          <a:spcPts val="1500"/>
        </a:lnSpc>
        <a:spcBef>
          <a:spcPct val="0"/>
        </a:spcBef>
        <a:spcAft>
          <a:spcPts val="750"/>
        </a:spcAft>
        <a:buFont typeface="Arial" charset="0"/>
        <a:buChar char="•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1pPr>
      <a:lvl2pPr marL="358775" indent="-179388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2pPr>
      <a:lvl3pPr marL="539750" indent="-179388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3pPr>
      <a:lvl4pPr marL="719138" indent="-179388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4pPr>
      <a:lvl5pPr marL="898525" indent="-179388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prstClr val="white"/>
              </a:solidFill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76250" y="231775"/>
            <a:ext cx="112363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</a:t>
            </a:r>
            <a:br>
              <a:rPr lang="en-GB" altLang="en-US"/>
            </a:br>
            <a:r>
              <a:rPr lang="en-GB" altLang="en-US"/>
              <a:t>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9425" y="1089025"/>
            <a:ext cx="1123315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3563" y="6453188"/>
            <a:ext cx="7961312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i="1">
                <a:solidFill>
                  <a:prstClr val="black"/>
                </a:solidFill>
                <a:latin typeface="Chubb Publico Text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4875" y="6453188"/>
            <a:ext cx="647700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Chubb Publico Text" pitchFamily="18" charset="0"/>
                <a:cs typeface="+mn-cs"/>
              </a:defRPr>
            </a:lvl1pPr>
          </a:lstStyle>
          <a:p>
            <a:pPr>
              <a:defRPr/>
            </a:pPr>
            <a:fld id="{BF688FD2-D0DD-497D-8E08-231AC1DA3A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5" name="Picture 3"/>
          <p:cNvPicPr>
            <a:picLocks/>
          </p:cNvPicPr>
          <p:nvPr>
            <p:custDataLst>
              <p:tags r:id="rId3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454775"/>
            <a:ext cx="125412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  <p:sldLayoutId id="2147484414" r:id="rId13"/>
    <p:sldLayoutId id="2147484415" r:id="rId14"/>
    <p:sldLayoutId id="2147484416" r:id="rId15"/>
    <p:sldLayoutId id="2147484417" r:id="rId16"/>
    <p:sldLayoutId id="2147484418" r:id="rId17"/>
    <p:sldLayoutId id="2147484419" r:id="rId18"/>
    <p:sldLayoutId id="2147484420" r:id="rId19"/>
    <p:sldLayoutId id="2147484421" r:id="rId20"/>
    <p:sldLayoutId id="2147484422" r:id="rId21"/>
    <p:sldLayoutId id="2147484423" r:id="rId22"/>
    <p:sldLayoutId id="2147484424" r:id="rId23"/>
    <p:sldLayoutId id="2147484425" r:id="rId24"/>
    <p:sldLayoutId id="2147484426" r:id="rId25"/>
    <p:sldLayoutId id="2147484427" r:id="rId26"/>
    <p:sldLayoutId id="2147484428" r:id="rId27"/>
    <p:sldLayoutId id="2147484429" r:id="rId28"/>
    <p:sldLayoutId id="2147484430" r:id="rId29"/>
    <p:sldLayoutId id="2147484431" r:id="rId30"/>
    <p:sldLayoutId id="2147484432" r:id="rId31"/>
    <p:sldLayoutId id="2147484433" r:id="rId32"/>
  </p:sldLayoutIdLst>
  <p:hf hdr="0" ftr="0" dt="0"/>
  <p:txStyles>
    <p:titleStyle>
      <a:lvl1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Chubb Publico Office" pitchFamily="2" charset="0"/>
          <a:ea typeface="+mj-ea"/>
          <a:cs typeface="+mj-cs"/>
        </a:defRPr>
      </a:lvl1pPr>
      <a:lvl2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2pPr>
      <a:lvl3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3pPr>
      <a:lvl4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4pPr>
      <a:lvl5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9pPr>
    </p:titleStyle>
    <p:bodyStyle>
      <a:lvl1pPr marL="179388" indent="-179388" algn="l" rtl="0" eaLnBrk="0" fontAlgn="base" hangingPunct="0">
        <a:lnSpc>
          <a:spcPts val="1500"/>
        </a:lnSpc>
        <a:spcBef>
          <a:spcPct val="0"/>
        </a:spcBef>
        <a:spcAft>
          <a:spcPts val="750"/>
        </a:spcAft>
        <a:buFont typeface="Arial" charset="0"/>
        <a:buChar char="•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1pPr>
      <a:lvl2pPr marL="358775" indent="-179388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2pPr>
      <a:lvl3pPr marL="539750" indent="-179388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3pPr>
      <a:lvl4pPr marL="719138" indent="-179388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4pPr>
      <a:lvl5pPr marL="898525" indent="-179388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prstClr val="white"/>
              </a:solidFill>
            </a:endParaRP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76250" y="231775"/>
            <a:ext cx="112363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</a:t>
            </a:r>
            <a:br>
              <a:rPr lang="en-GB" altLang="en-US"/>
            </a:br>
            <a:r>
              <a:rPr lang="en-GB" altLang="en-US"/>
              <a:t>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9425" y="1089025"/>
            <a:ext cx="1123315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3563" y="6453188"/>
            <a:ext cx="7961312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i="1">
                <a:solidFill>
                  <a:prstClr val="black"/>
                </a:solidFill>
                <a:latin typeface="Chubb Publico Text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This is the slide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4875" y="6453188"/>
            <a:ext cx="647700" cy="1793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Chubb Publico Text" pitchFamily="18" charset="0"/>
                <a:cs typeface="+mn-cs"/>
              </a:defRPr>
            </a:lvl1pPr>
          </a:lstStyle>
          <a:p>
            <a:pPr>
              <a:defRPr/>
            </a:pPr>
            <a:fld id="{D58ED2BE-5B72-43D4-AF7C-015BFAF8F4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079" name="Picture 3"/>
          <p:cNvPicPr>
            <a:picLocks/>
          </p:cNvPicPr>
          <p:nvPr>
            <p:custDataLst>
              <p:tags r:id="rId3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454775"/>
            <a:ext cx="1254125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  <p:sldLayoutId id="2147484446" r:id="rId13"/>
    <p:sldLayoutId id="2147484447" r:id="rId14"/>
    <p:sldLayoutId id="2147484448" r:id="rId15"/>
    <p:sldLayoutId id="2147484449" r:id="rId16"/>
    <p:sldLayoutId id="2147484450" r:id="rId17"/>
    <p:sldLayoutId id="2147484451" r:id="rId18"/>
    <p:sldLayoutId id="2147484452" r:id="rId19"/>
    <p:sldLayoutId id="2147484453" r:id="rId20"/>
    <p:sldLayoutId id="2147484454" r:id="rId21"/>
    <p:sldLayoutId id="2147484455" r:id="rId22"/>
    <p:sldLayoutId id="2147484456" r:id="rId23"/>
    <p:sldLayoutId id="2147484457" r:id="rId24"/>
    <p:sldLayoutId id="2147484458" r:id="rId25"/>
    <p:sldLayoutId id="2147484459" r:id="rId26"/>
    <p:sldLayoutId id="2147484460" r:id="rId27"/>
    <p:sldLayoutId id="2147484461" r:id="rId28"/>
    <p:sldLayoutId id="2147484462" r:id="rId29"/>
    <p:sldLayoutId id="2147484463" r:id="rId30"/>
    <p:sldLayoutId id="2147484464" r:id="rId31"/>
    <p:sldLayoutId id="2147484465" r:id="rId32"/>
  </p:sldLayoutIdLst>
  <p:hf hdr="0"/>
  <p:txStyles>
    <p:titleStyle>
      <a:lvl1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Chubb Publico Office" pitchFamily="2" charset="0"/>
          <a:ea typeface="+mj-ea"/>
          <a:cs typeface="+mj-cs"/>
        </a:defRPr>
      </a:lvl1pPr>
      <a:lvl2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2pPr>
      <a:lvl3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3pPr>
      <a:lvl4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4pPr>
      <a:lvl5pPr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hubb Publico Office" pitchFamily="2" charset="0"/>
        </a:defRPr>
      </a:lvl9pPr>
    </p:titleStyle>
    <p:bodyStyle>
      <a:lvl1pPr marL="179388" indent="-179388" algn="l" rtl="0" eaLnBrk="0" fontAlgn="base" hangingPunct="0">
        <a:lnSpc>
          <a:spcPts val="1500"/>
        </a:lnSpc>
        <a:spcBef>
          <a:spcPct val="0"/>
        </a:spcBef>
        <a:spcAft>
          <a:spcPts val="750"/>
        </a:spcAft>
        <a:buFont typeface="Arial" charset="0"/>
        <a:buChar char="•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1pPr>
      <a:lvl2pPr marL="358775" indent="-179388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2pPr>
      <a:lvl3pPr marL="539750" indent="-179388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3pPr>
      <a:lvl4pPr marL="719138" indent="-179388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4pPr>
      <a:lvl5pPr marL="898525" indent="-179388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Chubb Publico Offi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b009n06\Downloads\blur-brainstorming-chatting-1881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8"/>
          <a:stretch>
            <a:fillRect/>
          </a:stretch>
        </p:blipFill>
        <p:spPr bwMode="auto">
          <a:xfrm>
            <a:off x="-25400" y="-152400"/>
            <a:ext cx="12217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400" y="3886200"/>
            <a:ext cx="8864600" cy="1371600"/>
          </a:xfrm>
          <a:solidFill>
            <a:schemeClr val="accent4">
              <a:alpha val="79000"/>
            </a:schemeClr>
          </a:solidFill>
        </p:spPr>
        <p:txBody>
          <a:bodyPr rIns="182880"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  <a:latin typeface="+mj-lt"/>
              </a:rPr>
              <a:t>Setting Yourself Up for Success</a:t>
            </a:r>
            <a:br>
              <a:rPr lang="en-US" dirty="0">
                <a:solidFill>
                  <a:sysClr val="windowText" lastClr="000000"/>
                </a:solidFill>
                <a:latin typeface="+mj-lt"/>
              </a:rPr>
            </a:br>
            <a:r>
              <a:rPr lang="en-US" sz="2700" b="0" i="1" dirty="0">
                <a:solidFill>
                  <a:sysClr val="windowText" lastClr="000000"/>
                </a:solidFill>
                <a:latin typeface="+mj-lt"/>
              </a:rPr>
              <a:t>Questioning, Table Setting &amp; Quote Optimization</a:t>
            </a:r>
            <a:endParaRPr lang="en-US" sz="2200" b="0" i="1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102404" name="Picture 3" descr="H:\Chubb Branding\Chubb logo_all colors_final\CHUBB 1-color\Solid\White\PNG\CHUBB_Logo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838200"/>
            <a:ext cx="13335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Questioning Period #3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D553-04B2-42FB-B812-701B4AB5AAC9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896600" cy="5257800"/>
          </a:xfrm>
        </p:spPr>
        <p:txBody>
          <a:bodyPr rtlCol="0" anchor="ctr">
            <a:normAutofit fontScale="92500"/>
          </a:bodyPr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________________________________________________________________________________________________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________________________________________________________________________________________________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________________________________________________________________________________________________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________________________________________________________________________________________________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rgbClr val="7A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3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3563" y="1084263"/>
            <a:ext cx="8609012" cy="26162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Table Setting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Presenting/Positioning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305228B-0337-4B26-9769-B6A188E270EB}" type="slidenum">
              <a:rPr lang="en-GB">
                <a:latin typeface="+mj-lt"/>
              </a:rPr>
              <a:pPr>
                <a:defRPr/>
              </a:pPr>
              <a:t>12</a:t>
            </a:fld>
            <a:endParaRPr lang="en-GB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latin typeface="+mj-lt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896600" cy="4419600"/>
          </a:xfrm>
        </p:spPr>
        <p:txBody>
          <a:bodyPr rtlCol="0" anchor="ctr">
            <a:normAutofit/>
          </a:bodyPr>
          <a:lstStyle/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  <a:latin typeface="+mj-lt"/>
              </a:rPr>
              <a:t>Proper table setting creates an organized and effective way 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  <a:latin typeface="+mj-lt"/>
              </a:rPr>
              <a:t>to present your proposal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9CA46F-E56A-43CD-9A79-100C3DDA5075}" type="slidenum">
              <a:rPr lang="en-GB">
                <a:latin typeface="+mj-lt"/>
              </a:rPr>
              <a:pPr>
                <a:defRPr/>
              </a:pPr>
              <a:t>13</a:t>
            </a:fld>
            <a:endParaRPr lang="en-GB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102108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chemeClr val="tx1"/>
                </a:solidFill>
              </a:rPr>
              <a:t>Broker and Client</a:t>
            </a:r>
          </a:p>
        </p:txBody>
      </p:sp>
      <p:sp>
        <p:nvSpPr>
          <p:cNvPr id="7" name="Oval 6"/>
          <p:cNvSpPr/>
          <p:nvPr/>
        </p:nvSpPr>
        <p:spPr>
          <a:xfrm>
            <a:off x="9372600" y="1524000"/>
            <a:ext cx="1676400" cy="16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 dirty="0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3733800"/>
            <a:ext cx="11049000" cy="1676400"/>
            <a:chOff x="0" y="3733800"/>
            <a:chExt cx="11049000" cy="1676400"/>
          </a:xfrm>
        </p:grpSpPr>
        <p:sp>
          <p:nvSpPr>
            <p:cNvPr id="8" name="Rectangle 7"/>
            <p:cNvSpPr/>
            <p:nvPr/>
          </p:nvSpPr>
          <p:spPr>
            <a:xfrm>
              <a:off x="0" y="3733800"/>
              <a:ext cx="10210800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400" dirty="0">
                  <a:solidFill>
                    <a:schemeClr val="tx1"/>
                  </a:solidFill>
                </a:rPr>
                <a:t>Broker, Underwriting and </a:t>
              </a:r>
            </a:p>
            <a:p>
              <a:pPr algn="ctr">
                <a:defRPr/>
              </a:pPr>
              <a:r>
                <a:rPr lang="en-US" sz="5400" dirty="0">
                  <a:solidFill>
                    <a:schemeClr val="tx1"/>
                  </a:solidFill>
                </a:rPr>
                <a:t>Sales Team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9372600" y="3733800"/>
              <a:ext cx="1676400" cy="167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800" b="1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First Steps – Understanding the Client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4EFDB43-9603-44D2-9D55-70AE945A2BA5}" type="slidenum">
              <a:rPr lang="en-GB">
                <a:latin typeface="+mj-lt"/>
              </a:rPr>
              <a:pPr>
                <a:defRPr/>
              </a:pPr>
              <a:t>14</a:t>
            </a:fld>
            <a:endParaRPr lang="en-GB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latin typeface="+mj-lt"/>
            </a:endParaRPr>
          </a:p>
        </p:txBody>
      </p:sp>
      <p:pic>
        <p:nvPicPr>
          <p:cNvPr id="114693" name="Picture 8" descr="C:\Users\u100163\AppData\Local\Microsoft\Windows\Temporary Internet Files\Content.IE5\OOIBJ68M\plate_and_silverware-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"/>
          <a:stretch>
            <a:fillRect/>
          </a:stretch>
        </p:blipFill>
        <p:spPr bwMode="auto">
          <a:xfrm>
            <a:off x="260350" y="4114800"/>
            <a:ext cx="3455988" cy="185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4" name="Picture 8" descr="C:\Users\u100163\AppData\Local\Microsoft\Windows\Temporary Internet Files\Content.IE5\OOIBJ68M\plate_and_silverware-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"/>
          <a:stretch>
            <a:fillRect/>
          </a:stretch>
        </p:blipFill>
        <p:spPr bwMode="auto">
          <a:xfrm>
            <a:off x="8331200" y="4111625"/>
            <a:ext cx="3457575" cy="185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5" name="Picture 8" descr="C:\Users\u100163\AppData\Local\Microsoft\Windows\Temporary Internet Files\Content.IE5\OOIBJ68M\plate_and_silverware-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"/>
          <a:stretch>
            <a:fillRect/>
          </a:stretch>
        </p:blipFill>
        <p:spPr bwMode="auto">
          <a:xfrm>
            <a:off x="4273550" y="4113213"/>
            <a:ext cx="3455988" cy="185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6" name="Picture 8" descr="C:\Users\u100163\AppData\Local\Microsoft\Windows\Temporary Internet Files\Content.IE5\OOIBJ68M\plate_and_silverware-2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/>
          <a:stretch>
            <a:fillRect/>
          </a:stretch>
        </p:blipFill>
        <p:spPr bwMode="auto">
          <a:xfrm>
            <a:off x="6719888" y="1773238"/>
            <a:ext cx="3457575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8" descr="C:\Users\u100163\AppData\Local\Microsoft\Windows\Temporary Internet Files\Content.IE5\OOIBJ68M\plate_and_silverware-2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/>
          <a:stretch>
            <a:fillRect/>
          </a:stretch>
        </p:blipFill>
        <p:spPr bwMode="auto">
          <a:xfrm>
            <a:off x="2362200" y="1752600"/>
            <a:ext cx="3455988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42900" y="4619625"/>
            <a:ext cx="3290888" cy="7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Client concerns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37050" y="4572000"/>
            <a:ext cx="3290888" cy="7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Related to other accounts?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444750" y="2300288"/>
            <a:ext cx="3290888" cy="7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Client relationship to brokerage/office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92913" y="2320925"/>
            <a:ext cx="3290887" cy="7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Why being marketed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448675" y="4572000"/>
            <a:ext cx="3292475" cy="76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Any other insights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Chubb’s Philosophy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AE509D-6DD1-4BD5-A13C-694A4248268E}" type="slidenum">
              <a:rPr lang="en-GB">
                <a:latin typeface="+mj-lt"/>
              </a:rPr>
              <a:pPr>
                <a:defRPr/>
              </a:pPr>
              <a:t>15</a:t>
            </a:fld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8966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We look for ways to say yes, we look for ways to do more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Difference between providing information and providing a story/perspective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We jointly become proactive partners and provide more comprehensive coverage when we have more information and context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Our Ask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784292-E9E6-46FB-A64E-23537F8D7DA1}" type="slidenum">
              <a:rPr lang="en-GB">
                <a:latin typeface="+mj-lt"/>
              </a:rPr>
              <a:pPr>
                <a:defRPr/>
              </a:pPr>
              <a:t>16</a:t>
            </a:fld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8966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Provide all relevant details of the client and the risk during the quoting process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Engage Underwriting for appropriate approvals in a timely manner (tell us your expectations)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Be upfront – the more we know, the better our position to provide solutions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Use the available resources, we are here to help!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What We Offer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0850FC-D03C-46BF-8CDC-9759ED9B877E}" type="slidenum">
              <a:rPr lang="en-GB">
                <a:latin typeface="+mj-lt"/>
              </a:rPr>
              <a:pPr>
                <a:defRPr/>
              </a:pPr>
              <a:t>17</a:t>
            </a:fld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latin typeface="+mj-lt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4572000" cy="4876800"/>
          </a:xfrm>
        </p:spPr>
        <p:txBody>
          <a:bodyPr rtlCol="0" anchor="ctr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  <a:latin typeface="+mj-lt"/>
              </a:rPr>
              <a:t>Variables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Size of Account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Geographic  location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Chubb team members</a:t>
            </a:r>
          </a:p>
        </p:txBody>
      </p:sp>
      <p:sp>
        <p:nvSpPr>
          <p:cNvPr id="3" name="Trapezoid 2"/>
          <p:cNvSpPr/>
          <p:nvPr/>
        </p:nvSpPr>
        <p:spPr>
          <a:xfrm>
            <a:off x="4876800" y="4724400"/>
            <a:ext cx="6705600" cy="1066800"/>
          </a:xfrm>
          <a:prstGeom prst="trapezoid">
            <a:avLst>
              <a:gd name="adj" fmla="val 5616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/>
              <a:t>$250K or greater</a:t>
            </a:r>
          </a:p>
        </p:txBody>
      </p:sp>
      <p:sp>
        <p:nvSpPr>
          <p:cNvPr id="8" name="Trapezoid 7"/>
          <p:cNvSpPr/>
          <p:nvPr/>
        </p:nvSpPr>
        <p:spPr>
          <a:xfrm>
            <a:off x="5486400" y="3581400"/>
            <a:ext cx="5486400" cy="1066800"/>
          </a:xfrm>
          <a:prstGeom prst="trapezoid">
            <a:avLst>
              <a:gd name="adj" fmla="val 5616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$50K - $250K</a:t>
            </a:r>
          </a:p>
        </p:txBody>
      </p:sp>
      <p:sp>
        <p:nvSpPr>
          <p:cNvPr id="10" name="Trapezoid 9"/>
          <p:cNvSpPr/>
          <p:nvPr/>
        </p:nvSpPr>
        <p:spPr>
          <a:xfrm>
            <a:off x="6081713" y="2438400"/>
            <a:ext cx="4281487" cy="1066800"/>
          </a:xfrm>
          <a:prstGeom prst="trapezoid">
            <a:avLst>
              <a:gd name="adj" fmla="val 561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$15K - $50K</a:t>
            </a:r>
          </a:p>
        </p:txBody>
      </p:sp>
      <p:sp>
        <p:nvSpPr>
          <p:cNvPr id="11" name="Trapezoid 10"/>
          <p:cNvSpPr/>
          <p:nvPr/>
        </p:nvSpPr>
        <p:spPr>
          <a:xfrm>
            <a:off x="6691313" y="1295400"/>
            <a:ext cx="3062287" cy="1066800"/>
          </a:xfrm>
          <a:prstGeom prst="trapezoid">
            <a:avLst>
              <a:gd name="adj" fmla="val 5616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$0 - $15K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>
                <a:latin typeface="+mj-lt"/>
              </a:rPr>
              <a:t>What We Offer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F5AF32-FEA1-45F9-B857-60D1CCD5E59D}" type="slidenum">
              <a:rPr lang="en-GB">
                <a:latin typeface="+mj-lt"/>
              </a:rPr>
              <a:pPr>
                <a:defRPr/>
              </a:pPr>
              <a:t>18</a:t>
            </a:fld>
            <a:endParaRPr lang="en-GB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latin typeface="+mj-lt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1219200"/>
            <a:ext cx="8382000" cy="1554163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2"/>
                </a:solidFill>
              </a:rPr>
              <a:t>Summarize client needs and concerns</a:t>
            </a:r>
          </a:p>
        </p:txBody>
      </p:sp>
      <p:sp>
        <p:nvSpPr>
          <p:cNvPr id="12" name="Pentagon 11"/>
          <p:cNvSpPr/>
          <p:nvPr/>
        </p:nvSpPr>
        <p:spPr>
          <a:xfrm>
            <a:off x="0" y="2941638"/>
            <a:ext cx="8382000" cy="155416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2"/>
                </a:solidFill>
              </a:rPr>
              <a:t>Set timeline for deliverables</a:t>
            </a:r>
          </a:p>
        </p:txBody>
      </p:sp>
      <p:sp>
        <p:nvSpPr>
          <p:cNvPr id="13" name="Pentagon 12"/>
          <p:cNvSpPr/>
          <p:nvPr/>
        </p:nvSpPr>
        <p:spPr>
          <a:xfrm>
            <a:off x="0" y="4694238"/>
            <a:ext cx="8382000" cy="1554162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accent2"/>
                </a:solidFill>
              </a:rPr>
              <a:t>All parties should be clear </a:t>
            </a:r>
          </a:p>
          <a:p>
            <a:pPr algn="ctr">
              <a:defRPr/>
            </a:pPr>
            <a:r>
              <a:rPr lang="en-US" sz="3200" dirty="0">
                <a:solidFill>
                  <a:schemeClr val="accent2"/>
                </a:solidFill>
              </a:rPr>
              <a:t>on expectations</a:t>
            </a:r>
          </a:p>
        </p:txBody>
      </p:sp>
      <p:sp>
        <p:nvSpPr>
          <p:cNvPr id="14" name="Chevron 13"/>
          <p:cNvSpPr/>
          <p:nvPr/>
        </p:nvSpPr>
        <p:spPr>
          <a:xfrm>
            <a:off x="8077200" y="1219200"/>
            <a:ext cx="1447800" cy="1554163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9220200" y="1219200"/>
            <a:ext cx="1447800" cy="1554163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77200" y="2941638"/>
            <a:ext cx="1447800" cy="155416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9220200" y="2941638"/>
            <a:ext cx="1447800" cy="155416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8077200" y="4694238"/>
            <a:ext cx="1447800" cy="1554162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9220200" y="4694238"/>
            <a:ext cx="1447800" cy="155416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Table Setting for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94AD452-2C02-4F84-B64E-2C2D9A40A443}" type="slidenum">
              <a:rPr lang="en-GB">
                <a:latin typeface="+mj-lt"/>
              </a:rPr>
              <a:pPr>
                <a:defRPr/>
              </a:pPr>
              <a:t>19</a:t>
            </a:fld>
            <a:endParaRPr lang="en-GB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latin typeface="+mj-lt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896600" cy="4419600"/>
          </a:xfrm>
        </p:spPr>
        <p:txBody>
          <a:bodyPr rtlCol="0" anchor="ctr">
            <a:normAutofit/>
          </a:bodyPr>
          <a:lstStyle/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>
                <a:solidFill>
                  <a:schemeClr val="accent2"/>
                </a:solidFill>
                <a:latin typeface="+mj-lt"/>
              </a:rPr>
              <a:t>Is there anything additional we can do 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>
                <a:solidFill>
                  <a:schemeClr val="accent2"/>
                </a:solidFill>
                <a:latin typeface="+mj-lt"/>
              </a:rPr>
              <a:t>to help you table set for your clients?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3563" y="1084263"/>
            <a:ext cx="8609012" cy="2616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Table Setting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What does it mean to you?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3563" y="1084263"/>
            <a:ext cx="8609012" cy="26162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Getting to Yes!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Getting to Yes!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85ACA8-BF3B-477F-93EE-5DCC8C001AB0}" type="slidenum">
              <a:rPr lang="en-GB">
                <a:latin typeface="Georgia"/>
              </a:rPr>
              <a:pPr>
                <a:defRPr/>
              </a:pPr>
              <a:t>21</a:t>
            </a:fld>
            <a:endParaRPr lang="en-GB" dirty="0">
              <a:latin typeface="Georg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prstClr val="white"/>
              </a:solidFill>
            </a:endParaRPr>
          </a:p>
        </p:txBody>
      </p:sp>
      <p:sp>
        <p:nvSpPr>
          <p:cNvPr id="121861" name="Content Placeholder 2"/>
          <p:cNvSpPr txBox="1">
            <a:spLocks/>
          </p:cNvSpPr>
          <p:nvPr/>
        </p:nvSpPr>
        <p:spPr bwMode="auto">
          <a:xfrm>
            <a:off x="479425" y="1066800"/>
            <a:ext cx="112331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9388" indent="-179388" eaLnBrk="0" hangingPunct="0">
              <a:lnSpc>
                <a:spcPts val="1500"/>
              </a:lnSpc>
              <a:spcAft>
                <a:spcPts val="75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hubb Publico Office" pitchFamily="2" charset="0"/>
              </a:defRPr>
            </a:lvl1pPr>
            <a:lvl2pPr marL="358775" indent="-179388" eaLnBrk="0" hangingPunct="0">
              <a:lnSpc>
                <a:spcPts val="1500"/>
              </a:lnSpc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2pPr>
            <a:lvl3pPr marL="539750" indent="-179388" eaLnBrk="0" hangingPunct="0">
              <a:lnSpc>
                <a:spcPts val="1500"/>
              </a:lnSpc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3pPr>
            <a:lvl4pPr marL="719138" indent="-179388" eaLnBrk="0" hangingPunct="0">
              <a:lnSpc>
                <a:spcPts val="1500"/>
              </a:lnSpc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4pPr>
            <a:lvl5pPr marL="898525" indent="-179388" eaLnBrk="0" hangingPunct="0">
              <a:lnSpc>
                <a:spcPts val="1500"/>
              </a:lnSpc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5pPr>
            <a:lvl6pPr marL="1355725" indent="-1793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6pPr>
            <a:lvl7pPr marL="1812925" indent="-1793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7pPr>
            <a:lvl8pPr marL="2270125" indent="-1793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8pPr>
            <a:lvl9pPr marL="2727325" indent="-1793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r>
              <a:rPr lang="en-US" altLang="en-US" sz="2000" dirty="0">
                <a:latin typeface="Georgia" pitchFamily="18" charset="0"/>
              </a:rPr>
              <a:t>How you set up a quote impacts your success</a:t>
            </a: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endParaRPr lang="en-US" altLang="en-US" sz="2000" dirty="0">
              <a:latin typeface="Georgia" pitchFamily="18" charset="0"/>
            </a:endParaRP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r>
              <a:rPr lang="en-US" altLang="en-US" sz="2000" dirty="0">
                <a:latin typeface="Georgia" pitchFamily="18" charset="0"/>
              </a:rPr>
              <a:t>Did you understand the client’s needs or did you quote “apples to apples”?</a:t>
            </a: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endParaRPr lang="en-US" altLang="en-US" sz="2000" dirty="0">
              <a:latin typeface="Georgia" pitchFamily="18" charset="0"/>
            </a:endParaRP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r>
              <a:rPr lang="en-US" altLang="en-US" sz="2000" dirty="0">
                <a:latin typeface="Georgia" pitchFamily="18" charset="0"/>
              </a:rPr>
              <a:t>Did you get options?</a:t>
            </a: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endParaRPr lang="en-US" altLang="en-US" sz="2000" dirty="0">
              <a:latin typeface="Georgia" pitchFamily="18" charset="0"/>
            </a:endParaRP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r>
              <a:rPr lang="en-US" altLang="en-US" sz="2000" dirty="0">
                <a:latin typeface="Georgia" pitchFamily="18" charset="0"/>
              </a:rPr>
              <a:t>Are you spreadsheeting carriers?</a:t>
            </a: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endParaRPr lang="en-US" altLang="en-US" sz="2000" dirty="0">
              <a:latin typeface="Georgia" pitchFamily="18" charset="0"/>
            </a:endParaRP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r>
              <a:rPr lang="en-US" altLang="en-US" sz="2000" dirty="0">
                <a:latin typeface="Georgia" pitchFamily="18" charset="0"/>
              </a:rPr>
              <a:t>Did you probe to see what is important?</a:t>
            </a: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endParaRPr lang="en-US" altLang="en-US" sz="2000" dirty="0">
              <a:latin typeface="Georgia" pitchFamily="18" charset="0"/>
            </a:endParaRP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r>
              <a:rPr lang="en-US" altLang="en-US" sz="2000" dirty="0">
                <a:latin typeface="Georgia" pitchFamily="18" charset="0"/>
              </a:rPr>
              <a:t>Balancing the need for a quick quote with accuracy of information – remove the variables that can change a response</a:t>
            </a: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endParaRPr lang="en-US" altLang="en-US" sz="2000" dirty="0">
              <a:latin typeface="Georgia" pitchFamily="18" charset="0"/>
            </a:endParaRP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r>
              <a:rPr lang="en-US" altLang="en-US" sz="2000" dirty="0">
                <a:latin typeface="Georgia" pitchFamily="18" charset="0"/>
              </a:rPr>
              <a:t>Did you ensure all credits are applied, are you within binding guidelines?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We Win when you want us to Win!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6EF40C-1FCB-4204-B59B-566A9EF77F25}" type="slidenum">
              <a:rPr lang="en-GB">
                <a:latin typeface="Georgia"/>
              </a:rPr>
              <a:pPr>
                <a:defRPr/>
              </a:pPr>
              <a:t>22</a:t>
            </a:fld>
            <a:endParaRPr lang="en-GB" dirty="0">
              <a:latin typeface="Georg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prstClr val="white"/>
              </a:solidFill>
            </a:endParaRPr>
          </a:p>
        </p:txBody>
      </p:sp>
      <p:sp>
        <p:nvSpPr>
          <p:cNvPr id="122885" name="Content Placeholder 2"/>
          <p:cNvSpPr txBox="1">
            <a:spLocks/>
          </p:cNvSpPr>
          <p:nvPr/>
        </p:nvSpPr>
        <p:spPr bwMode="auto">
          <a:xfrm>
            <a:off x="479425" y="1066800"/>
            <a:ext cx="112331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9388" indent="-179388" eaLnBrk="0" hangingPunct="0">
              <a:lnSpc>
                <a:spcPts val="1500"/>
              </a:lnSpc>
              <a:spcAft>
                <a:spcPts val="75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Chubb Publico Office" pitchFamily="2" charset="0"/>
              </a:defRPr>
            </a:lvl1pPr>
            <a:lvl2pPr marL="358775" indent="-179388" eaLnBrk="0" hangingPunct="0">
              <a:lnSpc>
                <a:spcPts val="1500"/>
              </a:lnSpc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2pPr>
            <a:lvl3pPr marL="539750" indent="-179388" eaLnBrk="0" hangingPunct="0">
              <a:lnSpc>
                <a:spcPts val="1500"/>
              </a:lnSpc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3pPr>
            <a:lvl4pPr marL="719138" indent="-179388" eaLnBrk="0" hangingPunct="0">
              <a:lnSpc>
                <a:spcPts val="1500"/>
              </a:lnSpc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4pPr>
            <a:lvl5pPr marL="898525" indent="-179388" eaLnBrk="0" hangingPunct="0">
              <a:lnSpc>
                <a:spcPts val="1500"/>
              </a:lnSpc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5pPr>
            <a:lvl6pPr marL="1355725" indent="-1793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6pPr>
            <a:lvl7pPr marL="1812925" indent="-1793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7pPr>
            <a:lvl8pPr marL="2270125" indent="-1793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8pPr>
            <a:lvl9pPr marL="2727325" indent="-179388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>
                <a:solidFill>
                  <a:schemeClr val="tx1"/>
                </a:solidFill>
                <a:latin typeface="Chubb Publico Office" pitchFamily="2" charset="0"/>
              </a:defRPr>
            </a:lvl9pPr>
          </a:lstStyle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r>
              <a:rPr lang="en-US" altLang="en-US" sz="2400">
                <a:latin typeface="Georgia" pitchFamily="18" charset="0"/>
              </a:rPr>
              <a:t>Asking the Right Questions</a:t>
            </a: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endParaRPr lang="en-US" altLang="en-US" sz="2400">
              <a:latin typeface="Georgia" pitchFamily="18" charset="0"/>
            </a:endParaRP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r>
              <a:rPr lang="en-US" altLang="en-US" sz="2400">
                <a:latin typeface="Georgia" pitchFamily="18" charset="0"/>
              </a:rPr>
              <a:t>Sharing Information</a:t>
            </a: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endParaRPr lang="en-US" altLang="en-US" sz="2400">
              <a:latin typeface="Georgia" pitchFamily="18" charset="0"/>
            </a:endParaRP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r>
              <a:rPr lang="en-US" altLang="en-US" sz="2400">
                <a:latin typeface="Georgia" pitchFamily="18" charset="0"/>
              </a:rPr>
              <a:t>Working together to find solutions </a:t>
            </a: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endParaRPr lang="en-US" altLang="en-US" sz="2400">
              <a:latin typeface="Georgia" pitchFamily="18" charset="0"/>
            </a:endParaRPr>
          </a:p>
          <a:p>
            <a:pPr defTabSz="914400" eaLnBrk="1" hangingPunct="1">
              <a:lnSpc>
                <a:spcPct val="120000"/>
              </a:lnSpc>
              <a:spcAft>
                <a:spcPct val="0"/>
              </a:spcAft>
            </a:pPr>
            <a:r>
              <a:rPr lang="en-US" altLang="en-US" sz="2400">
                <a:latin typeface="Georgia" pitchFamily="18" charset="0"/>
              </a:rPr>
              <a:t>Providing unparalleled service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057400"/>
            <a:ext cx="8609012" cy="2616200"/>
          </a:xfrm>
        </p:spPr>
        <p:txBody>
          <a:bodyPr rtlCol="0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Over and Under Insuring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or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Quote Optimization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FD2250-8A58-44C2-8C0C-64EB9D6D3EBF}" type="slidenum">
              <a:rPr lang="en-GB">
                <a:solidFill>
                  <a:prstClr val="black"/>
                </a:solidFill>
                <a:latin typeface="Georgia"/>
              </a:rPr>
              <a:pPr>
                <a:defRPr/>
              </a:pPr>
              <a:t>24</a:t>
            </a:fld>
            <a:endParaRPr lang="en-GB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prstClr val="white"/>
              </a:solidFill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647700" y="1524000"/>
            <a:ext cx="10896600" cy="4419600"/>
          </a:xfrm>
        </p:spPr>
        <p:txBody>
          <a:bodyPr rtlCol="0" anchor="ctr">
            <a:normAutofit fontScale="775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>
                <a:solidFill>
                  <a:schemeClr val="accent3"/>
                </a:solidFill>
                <a:latin typeface="+mj-lt"/>
              </a:rPr>
              <a:t>Name Some Premium Saving Opportunities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>
                <a:solidFill>
                  <a:schemeClr val="accent3"/>
                </a:solidFill>
                <a:latin typeface="+mj-lt"/>
              </a:rPr>
              <a:t>__________________________________________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>
                <a:solidFill>
                  <a:schemeClr val="accent3"/>
                </a:solidFill>
                <a:latin typeface="+mj-lt"/>
              </a:rPr>
              <a:t>____________________________________________________________________________________________________________________________________________________________________________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i="1" dirty="0">
              <a:solidFill>
                <a:schemeClr val="accent3"/>
              </a:solidFill>
              <a:latin typeface="+mj-lt"/>
            </a:endParaRPr>
          </a:p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i="1" dirty="0">
              <a:solidFill>
                <a:schemeClr val="accent3"/>
              </a:solidFill>
              <a:latin typeface="+mj-lt"/>
            </a:endParaRPr>
          </a:p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i="1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FD2250-8A58-44C2-8C0C-64EB9D6D3EBF}" type="slidenum">
              <a:rPr lang="en-GB">
                <a:solidFill>
                  <a:prstClr val="black"/>
                </a:solidFill>
                <a:latin typeface="Georgia"/>
              </a:rPr>
              <a:pPr>
                <a:defRPr/>
              </a:pPr>
              <a:t>25</a:t>
            </a:fld>
            <a:endParaRPr lang="en-GB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prstClr val="white"/>
              </a:solidFill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647700" y="1524000"/>
            <a:ext cx="10896600" cy="4419600"/>
          </a:xfrm>
        </p:spPr>
        <p:txBody>
          <a:bodyPr rtlCol="0" anchor="ctr">
            <a:normAutofit fontScale="775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>
                <a:solidFill>
                  <a:schemeClr val="accent3"/>
                </a:solidFill>
                <a:latin typeface="+mj-lt"/>
              </a:rPr>
              <a:t>Name Some Premium Saving Opportunities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>
                <a:solidFill>
                  <a:schemeClr val="accent3"/>
                </a:solidFill>
                <a:latin typeface="+mj-lt"/>
              </a:rPr>
              <a:t>__________________________________________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>
                <a:solidFill>
                  <a:schemeClr val="accent3"/>
                </a:solidFill>
                <a:latin typeface="+mj-lt"/>
              </a:rPr>
              <a:t>____________________________________________________________________________________________________________________________________________________________________________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i="1" dirty="0">
              <a:solidFill>
                <a:schemeClr val="accent3"/>
              </a:solidFill>
              <a:latin typeface="+mj-lt"/>
            </a:endParaRPr>
          </a:p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i="1" dirty="0">
              <a:solidFill>
                <a:schemeClr val="accent3"/>
              </a:solidFill>
              <a:latin typeface="+mj-lt"/>
            </a:endParaRPr>
          </a:p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i="1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107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FD2250-8A58-44C2-8C0C-64EB9D6D3EBF}" type="slidenum">
              <a:rPr lang="en-GB">
                <a:solidFill>
                  <a:prstClr val="black"/>
                </a:solidFill>
                <a:latin typeface="Georgia"/>
              </a:rPr>
              <a:pPr>
                <a:defRPr/>
              </a:pPr>
              <a:t>26</a:t>
            </a:fld>
            <a:endParaRPr lang="en-GB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prstClr val="white"/>
              </a:solidFill>
            </a:endParaRP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647700" y="1524000"/>
            <a:ext cx="11315700" cy="4419600"/>
          </a:xfrm>
        </p:spPr>
        <p:txBody>
          <a:bodyPr rtlCol="0" anchor="ctr">
            <a:normAutofit fontScale="775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>
                <a:solidFill>
                  <a:schemeClr val="accent3"/>
                </a:solidFill>
                <a:latin typeface="+mj-lt"/>
              </a:rPr>
              <a:t>What are some areas where your Clients are Underinsured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>
                <a:solidFill>
                  <a:schemeClr val="accent3"/>
                </a:solidFill>
                <a:latin typeface="+mj-lt"/>
              </a:rPr>
              <a:t>_____________________________________________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>
                <a:solidFill>
                  <a:schemeClr val="accent3"/>
                </a:solidFill>
                <a:latin typeface="+mj-lt"/>
              </a:rPr>
              <a:t>____________________________________________________________________________________________________________________________________________________________________________________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i="1" dirty="0">
              <a:solidFill>
                <a:schemeClr val="accent3"/>
              </a:solidFill>
              <a:latin typeface="+mj-lt"/>
            </a:endParaRPr>
          </a:p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i="1" dirty="0">
              <a:solidFill>
                <a:schemeClr val="accent3"/>
              </a:solidFill>
              <a:latin typeface="+mj-lt"/>
            </a:endParaRPr>
          </a:p>
          <a:p>
            <a:pPr marL="0" indent="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i="1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955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Some Thoughts…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C71316-EFB0-4E0B-AE03-FE38154FAA05}" type="slidenum">
              <a:rPr lang="en-GB">
                <a:solidFill>
                  <a:prstClr val="black"/>
                </a:solidFill>
                <a:latin typeface="Georgia"/>
              </a:rPr>
              <a:pPr>
                <a:defRPr/>
              </a:pPr>
              <a:t>27</a:t>
            </a:fld>
            <a:endParaRPr lang="en-GB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prstClr val="white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79425" y="1066800"/>
            <a:ext cx="11233150" cy="5105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indent="-1800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hubb Publico Office" pitchFamily="2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400" b="0" i="0" u="none" kern="1200">
                <a:solidFill>
                  <a:schemeClr val="tx1"/>
                </a:solidFill>
                <a:latin typeface="Chubb Publico Office" pitchFamily="2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hubb Publico Office" pitchFamily="2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hubb Publico Office" pitchFamily="2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Chubb Publico Offic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>
                <a:latin typeface="Georgia" panose="02040502050405020303" pitchFamily="18" charset="0"/>
              </a:rPr>
              <a:t>We don’t want our client’s to overpay to be underinsured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>
                <a:latin typeface="Georgia" panose="02040502050405020303" pitchFamily="18" charset="0"/>
              </a:rPr>
              <a:t>Ensure we are not missing any easy opportunities to reduce premium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>
                <a:latin typeface="Georgia" panose="02040502050405020303" pitchFamily="18" charset="0"/>
              </a:rPr>
              <a:t>Discuss premium saving options with the client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>
                <a:latin typeface="Georgia" panose="02040502050405020303" pitchFamily="18" charset="0"/>
              </a:rPr>
              <a:t>Use savings and target areas where there may be underinsurance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CD8912-4E52-4482-AB17-80D48C1D21DF}" type="slidenum">
              <a:rPr lang="en-GB">
                <a:latin typeface="+mj-lt"/>
              </a:rPr>
              <a:pPr>
                <a:defRPr/>
              </a:pPr>
              <a:t>3</a:t>
            </a:fld>
            <a:endParaRPr lang="en-GB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76600" y="2136775"/>
            <a:ext cx="2743200" cy="274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Presenting the Submission </a:t>
            </a:r>
          </a:p>
        </p:txBody>
      </p:sp>
      <p:sp>
        <p:nvSpPr>
          <p:cNvPr id="8" name="Oval 7"/>
          <p:cNvSpPr/>
          <p:nvPr/>
        </p:nvSpPr>
        <p:spPr>
          <a:xfrm>
            <a:off x="6172200" y="2133600"/>
            <a:ext cx="2743200" cy="274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Getting to Yes!</a:t>
            </a:r>
          </a:p>
        </p:txBody>
      </p:sp>
      <p:sp>
        <p:nvSpPr>
          <p:cNvPr id="9" name="Oval 8"/>
          <p:cNvSpPr/>
          <p:nvPr/>
        </p:nvSpPr>
        <p:spPr>
          <a:xfrm>
            <a:off x="9067800" y="2136775"/>
            <a:ext cx="2743200" cy="2743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Over and Under Insuring</a:t>
            </a:r>
          </a:p>
        </p:txBody>
      </p:sp>
      <p:sp>
        <p:nvSpPr>
          <p:cNvPr id="11" name="Oval 10"/>
          <p:cNvSpPr/>
          <p:nvPr/>
        </p:nvSpPr>
        <p:spPr>
          <a:xfrm>
            <a:off x="381000" y="2136775"/>
            <a:ext cx="2743200" cy="274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Questioning - Setting yourself up for success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rgbClr val="7A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err="1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Why is the concept of Questioning important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D553-04B2-42FB-B812-701B4AB5AAC9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896600" cy="4876800"/>
          </a:xfrm>
        </p:spPr>
        <p:txBody>
          <a:bodyPr rtlCol="0" anchor="ctr">
            <a:normAutofit/>
          </a:bodyPr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2800" dirty="0">
              <a:latin typeface="+mj-lt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rgbClr val="7ACB00"/>
                </a:solidFill>
                <a:latin typeface="+mj-lt"/>
              </a:rPr>
              <a:t>Proper questioning lets us effectively service successful clients and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>
                <a:solidFill>
                  <a:srgbClr val="7ACB00"/>
                </a:solidFill>
                <a:latin typeface="+mj-lt"/>
              </a:rPr>
              <a:t>write new prospects together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rgbClr val="7A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Question Period #1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F4E4A-C456-23C5-D857-EB089BFC2C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Questioning Period #1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D553-04B2-42FB-B812-701B4AB5AAC9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896600" cy="5257800"/>
          </a:xfrm>
        </p:spPr>
        <p:txBody>
          <a:bodyPr rtlCol="0" anchor="ctr">
            <a:normAutofit fontScale="92500"/>
          </a:bodyPr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________________________________________________________________________________________________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________________________________________________________________________________________________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________________________________________________________________________________________________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________________________________________________________________________________________________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rgbClr val="7A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7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Question Period #2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F4E4A-C456-23C5-D857-EB089BFC2C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2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Questioning Period #2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BD553-04B2-42FB-B812-701B4AB5AAC9}" type="slidenum"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896600" cy="5257800"/>
          </a:xfrm>
        </p:spPr>
        <p:txBody>
          <a:bodyPr rtlCol="0" anchor="ctr">
            <a:normAutofit fontScale="92500"/>
          </a:bodyPr>
          <a:lstStyle/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________________________________________________________________________________________________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________________________________________________________________________________________________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________________________________________________________________________________________________</a:t>
            </a:r>
          </a:p>
          <a:p>
            <a:pPr marL="514350" indent="-514350" eaLnBrk="1" fontAlgn="auto" hangingPunct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800" dirty="0">
                <a:latin typeface="+mj-lt"/>
              </a:rPr>
              <a:t>________________________________________________________________________________________________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81000" cy="838200"/>
          </a:xfrm>
          <a:prstGeom prst="rect">
            <a:avLst/>
          </a:prstGeom>
          <a:solidFill>
            <a:srgbClr val="7AC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26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Question Period #3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F4E4A-C456-23C5-D857-EB089BFC2C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97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CHU10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heme/theme1.xml><?xml version="1.0" encoding="utf-8"?>
<a:theme xmlns:a="http://schemas.openxmlformats.org/drawingml/2006/main" name="WideScreen_GreyTemplate">
  <a:themeElements>
    <a:clrScheme name="Chubb">
      <a:dk1>
        <a:sysClr val="windowText" lastClr="000000"/>
      </a:dk1>
      <a:lt1>
        <a:sysClr val="window" lastClr="FFFFFF"/>
      </a:lt1>
      <a:dk2>
        <a:srgbClr val="4B4E53"/>
      </a:dk2>
      <a:lt2>
        <a:srgbClr val="AFAFAF"/>
      </a:lt2>
      <a:accent1>
        <a:srgbClr val="01C1D6"/>
      </a:accent1>
      <a:accent2>
        <a:srgbClr val="FF6600"/>
      </a:accent2>
      <a:accent3>
        <a:srgbClr val="6E27C5"/>
      </a:accent3>
      <a:accent4>
        <a:srgbClr val="FFB617"/>
      </a:accent4>
      <a:accent5>
        <a:srgbClr val="FF0198"/>
      </a:accent5>
      <a:accent6>
        <a:srgbClr val="150F96"/>
      </a:accent6>
      <a:hlink>
        <a:srgbClr val="150F96"/>
      </a:hlink>
      <a:folHlink>
        <a:srgbClr val="FF0198"/>
      </a:folHlink>
    </a:clrScheme>
    <a:fontScheme name="Chubb Georgi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ubb interim widescreen (v1.02).potx" id="{3D49B2B6-C977-442C-B815-7FD2346F4FBB}" vid="{520DB6DB-FF1A-4970-8C03-2DA86823523F}"/>
    </a:ext>
  </a:extLst>
</a:theme>
</file>

<file path=ppt/theme/theme2.xml><?xml version="1.0" encoding="utf-8"?>
<a:theme xmlns:a="http://schemas.openxmlformats.org/drawingml/2006/main" name="1_WideScreen_GreyTemplate">
  <a:themeElements>
    <a:clrScheme name="Chubb">
      <a:dk1>
        <a:sysClr val="windowText" lastClr="000000"/>
      </a:dk1>
      <a:lt1>
        <a:sysClr val="window" lastClr="FFFFFF"/>
      </a:lt1>
      <a:dk2>
        <a:srgbClr val="4B4E53"/>
      </a:dk2>
      <a:lt2>
        <a:srgbClr val="AFAFAF"/>
      </a:lt2>
      <a:accent1>
        <a:srgbClr val="01C1D6"/>
      </a:accent1>
      <a:accent2>
        <a:srgbClr val="FF6600"/>
      </a:accent2>
      <a:accent3>
        <a:srgbClr val="6E27C5"/>
      </a:accent3>
      <a:accent4>
        <a:srgbClr val="FFB617"/>
      </a:accent4>
      <a:accent5>
        <a:srgbClr val="FF0198"/>
      </a:accent5>
      <a:accent6>
        <a:srgbClr val="150F96"/>
      </a:accent6>
      <a:hlink>
        <a:srgbClr val="150F96"/>
      </a:hlink>
      <a:folHlink>
        <a:srgbClr val="FF0198"/>
      </a:folHlink>
    </a:clrScheme>
    <a:fontScheme name="Chubb Georgi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ubb interim widescreen (v1.02).potx" id="{3D49B2B6-C977-442C-B815-7FD2346F4FBB}" vid="{520DB6DB-FF1A-4970-8C03-2DA86823523F}"/>
    </a:ext>
  </a:extLst>
</a:theme>
</file>

<file path=ppt/theme/theme3.xml><?xml version="1.0" encoding="utf-8"?>
<a:theme xmlns:a="http://schemas.openxmlformats.org/drawingml/2006/main" name="2_WideScreen_GreyTemplate">
  <a:themeElements>
    <a:clrScheme name="Chubb">
      <a:dk1>
        <a:sysClr val="windowText" lastClr="000000"/>
      </a:dk1>
      <a:lt1>
        <a:sysClr val="window" lastClr="FFFFFF"/>
      </a:lt1>
      <a:dk2>
        <a:srgbClr val="4B4E53"/>
      </a:dk2>
      <a:lt2>
        <a:srgbClr val="AFAFAF"/>
      </a:lt2>
      <a:accent1>
        <a:srgbClr val="01C1D6"/>
      </a:accent1>
      <a:accent2>
        <a:srgbClr val="FF6600"/>
      </a:accent2>
      <a:accent3>
        <a:srgbClr val="6E27C5"/>
      </a:accent3>
      <a:accent4>
        <a:srgbClr val="FFB617"/>
      </a:accent4>
      <a:accent5>
        <a:srgbClr val="FF0198"/>
      </a:accent5>
      <a:accent6>
        <a:srgbClr val="150F96"/>
      </a:accent6>
      <a:hlink>
        <a:srgbClr val="150F96"/>
      </a:hlink>
      <a:folHlink>
        <a:srgbClr val="FF0198"/>
      </a:folHlink>
    </a:clrScheme>
    <a:fontScheme name="Chubb Georgi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ubb interim widescreen (v1.02).potx" id="{3D49B2B6-C977-442C-B815-7FD2346F4FBB}" vid="{520DB6DB-FF1A-4970-8C03-2DA86823523F}"/>
    </a:ext>
  </a:extLst>
</a:theme>
</file>

<file path=ppt/theme/theme4.xml><?xml version="1.0" encoding="utf-8"?>
<a:theme xmlns:a="http://schemas.openxmlformats.org/drawingml/2006/main" name="Office Theme">
  <a:themeElements>
    <a:clrScheme name="Chubb">
      <a:dk1>
        <a:sysClr val="windowText" lastClr="000000"/>
      </a:dk1>
      <a:lt1>
        <a:sysClr val="window" lastClr="FFFFFF"/>
      </a:lt1>
      <a:dk2>
        <a:srgbClr val="4B4E53"/>
      </a:dk2>
      <a:lt2>
        <a:srgbClr val="AFAFAF"/>
      </a:lt2>
      <a:accent1>
        <a:srgbClr val="01C1D6"/>
      </a:accent1>
      <a:accent2>
        <a:srgbClr val="FF6600"/>
      </a:accent2>
      <a:accent3>
        <a:srgbClr val="6E27C5"/>
      </a:accent3>
      <a:accent4>
        <a:srgbClr val="FFB617"/>
      </a:accent4>
      <a:accent5>
        <a:srgbClr val="FF0198"/>
      </a:accent5>
      <a:accent6>
        <a:srgbClr val="150F96"/>
      </a:accent6>
      <a:hlink>
        <a:srgbClr val="150F96"/>
      </a:hlink>
      <a:folHlink>
        <a:srgbClr val="FF0198"/>
      </a:folHlink>
    </a:clrScheme>
    <a:fontScheme name="Chubb (Georgia)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hubb">
      <a:dk1>
        <a:sysClr val="windowText" lastClr="000000"/>
      </a:dk1>
      <a:lt1>
        <a:sysClr val="window" lastClr="FFFFFF"/>
      </a:lt1>
      <a:dk2>
        <a:srgbClr val="4B4E53"/>
      </a:dk2>
      <a:lt2>
        <a:srgbClr val="AFAFAF"/>
      </a:lt2>
      <a:accent1>
        <a:srgbClr val="01C1D6"/>
      </a:accent1>
      <a:accent2>
        <a:srgbClr val="FF6600"/>
      </a:accent2>
      <a:accent3>
        <a:srgbClr val="6E27C5"/>
      </a:accent3>
      <a:accent4>
        <a:srgbClr val="FFB617"/>
      </a:accent4>
      <a:accent5>
        <a:srgbClr val="FF0198"/>
      </a:accent5>
      <a:accent6>
        <a:srgbClr val="150F96"/>
      </a:accent6>
      <a:hlink>
        <a:srgbClr val="150F96"/>
      </a:hlink>
      <a:folHlink>
        <a:srgbClr val="FF0198"/>
      </a:folHlink>
    </a:clrScheme>
    <a:fontScheme name="Chubb (Georgia)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42A94780A2124485A3798194A15583" ma:contentTypeVersion="15" ma:contentTypeDescription="Create a new document." ma:contentTypeScope="" ma:versionID="826dfb6099528fbafd84ebeb6cf7ff8b">
  <xsd:schema xmlns:xsd="http://www.w3.org/2001/XMLSchema" xmlns:xs="http://www.w3.org/2001/XMLSchema" xmlns:p="http://schemas.microsoft.com/office/2006/metadata/properties" xmlns:ns2="cdaca0f7-a5de-4397-b5b2-ba07e213eb60" xmlns:ns3="c4fa30b9-6c55-4c08-b836-c2f7a324ecd4" targetNamespace="http://schemas.microsoft.com/office/2006/metadata/properties" ma:root="true" ma:fieldsID="aba7dc42742d984a4c28217c6708bb1c" ns2:_="" ns3:_="">
    <xsd:import namespace="cdaca0f7-a5de-4397-b5b2-ba07e213eb60"/>
    <xsd:import namespace="c4fa30b9-6c55-4c08-b836-c2f7a324ec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ca0f7-a5de-4397-b5b2-ba07e213e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c31cb32-02ee-453a-ac87-dcb4ec5bbe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a30b9-6c55-4c08-b836-c2f7a324ec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aca0f7-a5de-4397-b5b2-ba07e213eb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2C635-CFCC-462E-A9E5-9D4D55CAD938}"/>
</file>

<file path=customXml/itemProps2.xml><?xml version="1.0" encoding="utf-8"?>
<ds:datastoreItem xmlns:ds="http://schemas.openxmlformats.org/officeDocument/2006/customXml" ds:itemID="{BFA7058D-A201-4606-A370-3E733BA51F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333B65-550F-4BA6-94C8-D34A33FAA0F0}">
  <ds:schemaRefs>
    <ds:schemaRef ds:uri="c4fa30b9-6c55-4c08-b836-c2f7a324ecd4"/>
    <ds:schemaRef ds:uri="cdaca0f7-a5de-4397-b5b2-ba07e213eb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1094</Words>
  <Application>Microsoft Office PowerPoint</Application>
  <PresentationFormat>Widescreen</PresentationFormat>
  <Paragraphs>246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Chubb Publico Office</vt:lpstr>
      <vt:lpstr>Chubb Publico Text</vt:lpstr>
      <vt:lpstr>Georgia</vt:lpstr>
      <vt:lpstr>Symbol</vt:lpstr>
      <vt:lpstr>WideScreen_GreyTemplate</vt:lpstr>
      <vt:lpstr>1_WideScreen_GreyTemplate</vt:lpstr>
      <vt:lpstr>2_WideScreen_GreyTemplate</vt:lpstr>
      <vt:lpstr>Setting Yourself Up for Success Questioning, Table Setting &amp; Quote Optimization</vt:lpstr>
      <vt:lpstr>Table Setting  What does it mean to you?</vt:lpstr>
      <vt:lpstr>Agenda</vt:lpstr>
      <vt:lpstr>Why is the concept of Questioning important</vt:lpstr>
      <vt:lpstr>Question Period #1</vt:lpstr>
      <vt:lpstr>Questioning Period #1 </vt:lpstr>
      <vt:lpstr>Question Period #2</vt:lpstr>
      <vt:lpstr>Questioning Period #2 </vt:lpstr>
      <vt:lpstr>Question Period #3</vt:lpstr>
      <vt:lpstr>Questioning Period #3 </vt:lpstr>
      <vt:lpstr>Table Setting</vt:lpstr>
      <vt:lpstr>Presenting/Positioning</vt:lpstr>
      <vt:lpstr>PowerPoint Presentation</vt:lpstr>
      <vt:lpstr>First Steps – Understanding the Client </vt:lpstr>
      <vt:lpstr>Chubb’s Philosophy</vt:lpstr>
      <vt:lpstr>Our Ask</vt:lpstr>
      <vt:lpstr>What We Offer</vt:lpstr>
      <vt:lpstr>What We Offer</vt:lpstr>
      <vt:lpstr>Table Setting for You</vt:lpstr>
      <vt:lpstr>Getting to Yes!</vt:lpstr>
      <vt:lpstr>Getting to Yes!</vt:lpstr>
      <vt:lpstr>We Win when you want us to Win!</vt:lpstr>
      <vt:lpstr>Over and Under Insuring or Quote Optimization </vt:lpstr>
      <vt:lpstr>PowerPoint Presentation</vt:lpstr>
      <vt:lpstr>PowerPoint Presentation</vt:lpstr>
      <vt:lpstr>PowerPoint Presentation</vt:lpstr>
      <vt:lpstr>Some Thoughts…</vt:lpstr>
    </vt:vector>
  </TitlesOfParts>
  <Company>The Chubb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Rajanayagam, Joann</dc:creator>
  <cp:lastModifiedBy>Kroesen, Ellen T</cp:lastModifiedBy>
  <cp:revision>123</cp:revision>
  <cp:lastPrinted>2021-02-21T18:46:39Z</cp:lastPrinted>
  <dcterms:created xsi:type="dcterms:W3CDTF">2019-05-17T13:57:54Z</dcterms:created>
  <dcterms:modified xsi:type="dcterms:W3CDTF">2026-05-20T17:21:45Z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c11b088-3f42-44d0-a854-e5bf7348cf6a_Enabled">
    <vt:lpwstr>true</vt:lpwstr>
  </property>
  <property fmtid="{D5CDD505-2E9C-101B-9397-08002B2CF9AE}" pid="3" name="MSIP_Label_1c11b088-3f42-44d0-a854-e5bf7348cf6a_SetDate">
    <vt:lpwstr>2022-10-25T16:12:59Z</vt:lpwstr>
  </property>
  <property fmtid="{D5CDD505-2E9C-101B-9397-08002B2CF9AE}" pid="4" name="MSIP_Label_1c11b088-3f42-44d0-a854-e5bf7348cf6a_Method">
    <vt:lpwstr>Standard</vt:lpwstr>
  </property>
  <property fmtid="{D5CDD505-2E9C-101B-9397-08002B2CF9AE}" pid="5" name="MSIP_Label_1c11b088-3f42-44d0-a854-e5bf7348cf6a_Name">
    <vt:lpwstr>Yellow Data - NA</vt:lpwstr>
  </property>
  <property fmtid="{D5CDD505-2E9C-101B-9397-08002B2CF9AE}" pid="6" name="MSIP_Label_1c11b088-3f42-44d0-a854-e5bf7348cf6a_SiteId">
    <vt:lpwstr>fffcdc91-d561-4287-aebc-78d2466eec29</vt:lpwstr>
  </property>
  <property fmtid="{D5CDD505-2E9C-101B-9397-08002B2CF9AE}" pid="7" name="MSIP_Label_1c11b088-3f42-44d0-a854-e5bf7348cf6a_ActionId">
    <vt:lpwstr>1bc4feb1-b3b9-4603-8c91-9f734be9933c</vt:lpwstr>
  </property>
  <property fmtid="{D5CDD505-2E9C-101B-9397-08002B2CF9AE}" pid="8" name="MSIP_Label_1c11b088-3f42-44d0-a854-e5bf7348cf6a_ContentBits">
    <vt:lpwstr>0</vt:lpwstr>
  </property>
  <property fmtid="{D5CDD505-2E9C-101B-9397-08002B2CF9AE}" pid="9" name="ContentTypeId">
    <vt:lpwstr>0x0101004242A94780A2124485A3798194A15583</vt:lpwstr>
  </property>
  <property fmtid="{D5CDD505-2E9C-101B-9397-08002B2CF9AE}" pid="10" name="MediaServiceImageTags">
    <vt:lpwstr/>
  </property>
</Properties>
</file>